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257" r:id="rId3"/>
    <p:sldId id="266" r:id="rId4"/>
    <p:sldId id="258" r:id="rId5"/>
    <p:sldId id="259" r:id="rId6"/>
    <p:sldId id="261" r:id="rId7"/>
    <p:sldId id="260" r:id="rId8"/>
    <p:sldId id="262" r:id="rId9"/>
    <p:sldId id="269" r:id="rId10"/>
    <p:sldId id="268" r:id="rId11"/>
    <p:sldId id="267" r:id="rId12"/>
    <p:sldId id="270" r:id="rId13"/>
    <p:sldId id="271" r:id="rId14"/>
    <p:sldId id="273" r:id="rId15"/>
    <p:sldId id="272" r:id="rId16"/>
    <p:sldId id="274" r:id="rId17"/>
    <p:sldId id="275" r:id="rId18"/>
    <p:sldId id="276" r:id="rId19"/>
    <p:sldId id="281" r:id="rId20"/>
    <p:sldId id="277" r:id="rId21"/>
    <p:sldId id="278" r:id="rId22"/>
    <p:sldId id="279"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6"/>
  </p:normalViewPr>
  <p:slideViewPr>
    <p:cSldViewPr snapToGrid="0" snapToObjects="1">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image1.jpeg>
</file>

<file path=ppt/media/image2.tiff>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A9175B-1A15-2946-9756-1D5CEC8F494B}" type="datetimeFigureOut">
              <a:rPr lang="en-GB" smtClean="0"/>
              <a:t>20/08/2017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0EA3F50-FFD1-7541-A1D7-63A4DB607BCC}" type="slidenum">
              <a:rPr lang="en-GB" smtClean="0"/>
              <a:t>‹#›</a:t>
            </a:fld>
            <a:endParaRPr lang="en-GB"/>
          </a:p>
        </p:txBody>
      </p:sp>
    </p:spTree>
    <p:extLst>
      <p:ext uri="{BB962C8B-B14F-4D97-AF65-F5344CB8AC3E}">
        <p14:creationId xmlns:p14="http://schemas.microsoft.com/office/powerpoint/2010/main" val="10329133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D0EA3F50-FFD1-7541-A1D7-63A4DB607BCC}" type="slidenum">
              <a:rPr lang="en-GB" smtClean="0"/>
              <a:t>19</a:t>
            </a:fld>
            <a:endParaRPr lang="en-GB"/>
          </a:p>
        </p:txBody>
      </p:sp>
    </p:spTree>
    <p:extLst>
      <p:ext uri="{BB962C8B-B14F-4D97-AF65-F5344CB8AC3E}">
        <p14:creationId xmlns:p14="http://schemas.microsoft.com/office/powerpoint/2010/main" val="2522387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8/20/2017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Drag picture to placeholder or click icon to add</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8/20/2017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8/20/2017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8/20/2017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8/20/2017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8/20/2017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8/20/2017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8/20/2017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8/20/2017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8/20/2017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8/20/2017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8/20/2017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8/20/2017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Drag picture to placeholder or click icon to add</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8/20/2017</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8/20/2017</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HR Analytics Case</a:t>
            </a:r>
          </a:p>
        </p:txBody>
      </p:sp>
      <p:sp>
        <p:nvSpPr>
          <p:cNvPr id="3" name="Subtitle 2"/>
          <p:cNvSpPr>
            <a:spLocks noGrp="1"/>
          </p:cNvSpPr>
          <p:nvPr>
            <p:ph type="subTitle" idx="1"/>
          </p:nvPr>
        </p:nvSpPr>
        <p:spPr>
          <a:xfrm>
            <a:off x="810001" y="5280847"/>
            <a:ext cx="1609642" cy="434974"/>
          </a:xfrm>
        </p:spPr>
        <p:txBody>
          <a:bodyPr/>
          <a:lstStyle/>
          <a:p>
            <a:r>
              <a:rPr lang="en-GB" dirty="0"/>
              <a:t>XYZ Org.</a:t>
            </a:r>
          </a:p>
        </p:txBody>
      </p:sp>
      <p:sp>
        <p:nvSpPr>
          <p:cNvPr id="4" name="Rectangle 3">
            <a:extLst>
              <a:ext uri="{FF2B5EF4-FFF2-40B4-BE49-F238E27FC236}">
                <a16:creationId xmlns:a16="http://schemas.microsoft.com/office/drawing/2014/main" id="{EA11C88C-63D6-460B-86AC-9D9779D7CB7D}"/>
              </a:ext>
            </a:extLst>
          </p:cNvPr>
          <p:cNvSpPr/>
          <p:nvPr/>
        </p:nvSpPr>
        <p:spPr>
          <a:xfrm>
            <a:off x="7732542" y="4977157"/>
            <a:ext cx="6096000" cy="1477328"/>
          </a:xfrm>
          <a:prstGeom prst="rect">
            <a:avLst/>
          </a:prstGeom>
        </p:spPr>
        <p:txBody>
          <a:bodyPr>
            <a:spAutoFit/>
          </a:bodyPr>
          <a:lstStyle/>
          <a:p>
            <a:r>
              <a:rPr lang="en-IN" dirty="0"/>
              <a:t>Group Name:</a:t>
            </a:r>
          </a:p>
          <a:p>
            <a:pPr marL="457200" indent="-457200">
              <a:buFont typeface="+mj-lt"/>
              <a:buAutoNum type="arabicPeriod"/>
            </a:pPr>
            <a:r>
              <a:rPr lang="en-IN" dirty="0"/>
              <a:t> Naveen Masali</a:t>
            </a:r>
          </a:p>
          <a:p>
            <a:pPr marL="457200" indent="-457200">
              <a:buFont typeface="+mj-lt"/>
              <a:buAutoNum type="arabicPeriod"/>
            </a:pPr>
            <a:r>
              <a:rPr lang="en-IN" dirty="0"/>
              <a:t> Nikhil Tiwari</a:t>
            </a:r>
          </a:p>
          <a:p>
            <a:pPr marL="457200" indent="-457200">
              <a:buFont typeface="+mj-lt"/>
              <a:buAutoNum type="arabicPeriod"/>
            </a:pPr>
            <a:r>
              <a:rPr lang="en-IN" dirty="0"/>
              <a:t> </a:t>
            </a:r>
            <a:r>
              <a:rPr lang="en-IN" dirty="0" err="1"/>
              <a:t>Sagar</a:t>
            </a:r>
            <a:r>
              <a:rPr lang="en-IN" dirty="0"/>
              <a:t> </a:t>
            </a:r>
            <a:r>
              <a:rPr lang="en-IN" dirty="0" err="1"/>
              <a:t>Sheth</a:t>
            </a:r>
            <a:endParaRPr lang="en-IN" dirty="0"/>
          </a:p>
          <a:p>
            <a:pPr marL="457200" indent="-457200">
              <a:buFont typeface="+mj-lt"/>
              <a:buAutoNum type="arabicPeriod"/>
            </a:pPr>
            <a:r>
              <a:rPr lang="en-IN" dirty="0"/>
              <a:t> Rahul </a:t>
            </a:r>
            <a:r>
              <a:rPr lang="en-IN" dirty="0" err="1"/>
              <a:t>Varaganti</a:t>
            </a:r>
            <a:endParaRPr lang="en-IN" dirty="0"/>
          </a:p>
        </p:txBody>
      </p:sp>
    </p:spTree>
    <p:extLst>
      <p:ext uri="{BB962C8B-B14F-4D97-AF65-F5344CB8AC3E}">
        <p14:creationId xmlns:p14="http://schemas.microsoft.com/office/powerpoint/2010/main" val="8045764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Assumptions </a:t>
            </a:r>
          </a:p>
        </p:txBody>
      </p:sp>
      <p:sp>
        <p:nvSpPr>
          <p:cNvPr id="3" name="Content Placeholder 2"/>
          <p:cNvSpPr>
            <a:spLocks noGrp="1"/>
          </p:cNvSpPr>
          <p:nvPr>
            <p:ph idx="1"/>
          </p:nvPr>
        </p:nvSpPr>
        <p:spPr/>
        <p:txBody>
          <a:bodyPr/>
          <a:lstStyle/>
          <a:p>
            <a:r>
              <a:rPr lang="en-GB" dirty="0"/>
              <a:t>Mandatory Holidays are worked out as the days on which entire column has missing value and And also which weren't weekends, are considered as Holiday namely </a:t>
            </a:r>
          </a:p>
          <a:p>
            <a:pPr lvl="2"/>
            <a:r>
              <a:rPr lang="nb-NO" dirty="0"/>
              <a:t>X2015.01.01, X2015.01.14, X2015.01.26, X2015.03.05, X2015.05.01</a:t>
            </a:r>
          </a:p>
          <a:p>
            <a:pPr lvl="2"/>
            <a:endParaRPr lang="nb-NO" dirty="0"/>
          </a:p>
        </p:txBody>
      </p:sp>
    </p:spTree>
    <p:extLst>
      <p:ext uri="{BB962C8B-B14F-4D97-AF65-F5344CB8AC3E}">
        <p14:creationId xmlns:p14="http://schemas.microsoft.com/office/powerpoint/2010/main" val="1821201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Cleaning and Derived Metrics</a:t>
            </a:r>
          </a:p>
        </p:txBody>
      </p:sp>
      <p:sp>
        <p:nvSpPr>
          <p:cNvPr id="3" name="Content Placeholder 2"/>
          <p:cNvSpPr>
            <a:spLocks noGrp="1"/>
          </p:cNvSpPr>
          <p:nvPr>
            <p:ph idx="1"/>
          </p:nvPr>
        </p:nvSpPr>
        <p:spPr>
          <a:xfrm>
            <a:off x="818712" y="2222287"/>
            <a:ext cx="10554574" cy="3976807"/>
          </a:xfrm>
        </p:spPr>
        <p:txBody>
          <a:bodyPr>
            <a:normAutofit fontScale="85000" lnSpcReduction="10000"/>
          </a:bodyPr>
          <a:lstStyle/>
          <a:p>
            <a:r>
              <a:rPr lang="en-GB" sz="2000" dirty="0"/>
              <a:t>In this step we have formatted the in time and out time in date and time format for the entire period.</a:t>
            </a:r>
          </a:p>
          <a:p>
            <a:endParaRPr lang="en-GB" sz="2000" dirty="0"/>
          </a:p>
          <a:p>
            <a:r>
              <a:rPr lang="en-GB" sz="2000" dirty="0"/>
              <a:t>We also removed following dates from data based on our assumption</a:t>
            </a:r>
          </a:p>
          <a:p>
            <a:pPr lvl="4"/>
            <a:r>
              <a:rPr lang="en-GB" sz="1400" dirty="0"/>
              <a:t>X2015.01.01, X2015.01.14, X2015.01.26, X2015.03.05, X2015.05.01</a:t>
            </a:r>
          </a:p>
          <a:p>
            <a:r>
              <a:rPr lang="en-GB" sz="2000" dirty="0"/>
              <a:t>Below is the list of categorical attributes</a:t>
            </a:r>
          </a:p>
          <a:p>
            <a:pPr lvl="1"/>
            <a:r>
              <a:rPr lang="en-GB" dirty="0"/>
              <a:t>Attrition, Gender, Over18  -- 2 levels</a:t>
            </a:r>
          </a:p>
          <a:p>
            <a:pPr lvl="1"/>
            <a:r>
              <a:rPr lang="en-GB" dirty="0"/>
              <a:t>More than 2 levels -- </a:t>
            </a:r>
            <a:r>
              <a:rPr lang="en-GB" dirty="0" err="1"/>
              <a:t>EnvironmentSatisfaction</a:t>
            </a:r>
            <a:r>
              <a:rPr lang="en-GB" dirty="0"/>
              <a:t>, </a:t>
            </a:r>
            <a:r>
              <a:rPr lang="en-GB" dirty="0" err="1"/>
              <a:t>JobSatisfaction</a:t>
            </a:r>
            <a:r>
              <a:rPr lang="en-GB" dirty="0"/>
              <a:t>, </a:t>
            </a:r>
            <a:r>
              <a:rPr lang="en-GB" dirty="0" err="1"/>
              <a:t>WorkLifeBalance</a:t>
            </a:r>
            <a:r>
              <a:rPr lang="en-GB" dirty="0"/>
              <a:t>, </a:t>
            </a:r>
            <a:r>
              <a:rPr lang="en-GB" dirty="0" err="1"/>
              <a:t>JobRole</a:t>
            </a:r>
            <a:r>
              <a:rPr lang="en-GB" dirty="0"/>
              <a:t>, </a:t>
            </a:r>
            <a:r>
              <a:rPr lang="en-GB" dirty="0" err="1"/>
              <a:t>MaritalStatus</a:t>
            </a:r>
            <a:r>
              <a:rPr lang="en-GB" dirty="0"/>
              <a:t>,  </a:t>
            </a:r>
            <a:r>
              <a:rPr lang="en-GB" dirty="0" err="1"/>
              <a:t>BusinessTravel</a:t>
            </a:r>
            <a:r>
              <a:rPr lang="en-GB" dirty="0"/>
              <a:t>, </a:t>
            </a:r>
            <a:r>
              <a:rPr lang="en-GB" dirty="0" err="1"/>
              <a:t>Department,Education</a:t>
            </a:r>
            <a:r>
              <a:rPr lang="en-GB" dirty="0"/>
              <a:t>, </a:t>
            </a:r>
            <a:r>
              <a:rPr lang="en-GB" dirty="0" err="1"/>
              <a:t>EducationField</a:t>
            </a:r>
            <a:r>
              <a:rPr lang="en-GB" dirty="0"/>
              <a:t>, </a:t>
            </a:r>
            <a:r>
              <a:rPr lang="en-GB" dirty="0" err="1"/>
              <a:t>JobInvolvement</a:t>
            </a:r>
            <a:r>
              <a:rPr lang="en-GB" dirty="0"/>
              <a:t>, </a:t>
            </a:r>
            <a:r>
              <a:rPr lang="en-GB" dirty="0" err="1"/>
              <a:t>JobLevel</a:t>
            </a:r>
            <a:r>
              <a:rPr lang="en-GB" dirty="0"/>
              <a:t>, </a:t>
            </a:r>
            <a:r>
              <a:rPr lang="en-GB" dirty="0" err="1"/>
              <a:t>PerformanceRating</a:t>
            </a:r>
            <a:endParaRPr lang="en-GB" dirty="0"/>
          </a:p>
          <a:p>
            <a:pPr>
              <a:lnSpc>
                <a:spcPct val="170000"/>
              </a:lnSpc>
            </a:pPr>
            <a:r>
              <a:rPr lang="en-GB" sz="2000" dirty="0"/>
              <a:t>Among all variable attrition is our categorical response variable and rest are predictor variables.</a:t>
            </a:r>
          </a:p>
          <a:p>
            <a:pPr lvl="4"/>
            <a:endParaRPr lang="en-GB" sz="1400" dirty="0"/>
          </a:p>
        </p:txBody>
      </p:sp>
    </p:spTree>
    <p:extLst>
      <p:ext uri="{BB962C8B-B14F-4D97-AF65-F5344CB8AC3E}">
        <p14:creationId xmlns:p14="http://schemas.microsoft.com/office/powerpoint/2010/main" val="10101382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Designing Derived Metrics</a:t>
            </a:r>
          </a:p>
        </p:txBody>
      </p:sp>
      <p:sp>
        <p:nvSpPr>
          <p:cNvPr id="3" name="Content Placeholder 2"/>
          <p:cNvSpPr>
            <a:spLocks noGrp="1"/>
          </p:cNvSpPr>
          <p:nvPr>
            <p:ph idx="1"/>
          </p:nvPr>
        </p:nvSpPr>
        <p:spPr/>
        <p:txBody>
          <a:bodyPr>
            <a:normAutofit/>
          </a:bodyPr>
          <a:lstStyle/>
          <a:p>
            <a:pPr>
              <a:buFont typeface="+mj-lt"/>
              <a:buAutoNum type="arabicPeriod"/>
            </a:pPr>
            <a:r>
              <a:rPr lang="en-GB" dirty="0"/>
              <a:t>Over time : If the average work hours for an employee is greater than the standard work hours i.e. 8 then the employee works overtime on an average.</a:t>
            </a:r>
          </a:p>
          <a:p>
            <a:pPr>
              <a:buFont typeface="+mj-lt"/>
              <a:buAutoNum type="arabicPeriod"/>
            </a:pPr>
            <a:endParaRPr lang="en-GB" dirty="0"/>
          </a:p>
          <a:p>
            <a:pPr>
              <a:buFont typeface="+mj-lt"/>
              <a:buAutoNum type="arabicPeriod"/>
            </a:pPr>
            <a:r>
              <a:rPr lang="en-GB" dirty="0"/>
              <a:t>Inadequate Work hours : If the average work hours for an employee is considerably less standard work hours i.e. less than 7 then the employee on an average has inadequate work hours.</a:t>
            </a:r>
          </a:p>
          <a:p>
            <a:pPr>
              <a:buFont typeface="+mj-lt"/>
              <a:buAutoNum type="arabicPeriod"/>
            </a:pPr>
            <a:endParaRPr lang="en-GB" dirty="0"/>
          </a:p>
          <a:p>
            <a:pPr>
              <a:buFont typeface="+mj-lt"/>
              <a:buAutoNum type="arabicPeriod"/>
            </a:pPr>
            <a:r>
              <a:rPr lang="en-GB" dirty="0"/>
              <a:t>No of Leaves : If the employee has NA values for in time for a day which is not an assumed holiday or a weekend. The employee is assumed to be on leave on that day. The Count of all the NA values for each employee which isn’t an assumed Holiday or weekend is taken as no of leaves.</a:t>
            </a:r>
          </a:p>
        </p:txBody>
      </p:sp>
    </p:spTree>
    <p:extLst>
      <p:ext uri="{BB962C8B-B14F-4D97-AF65-F5344CB8AC3E}">
        <p14:creationId xmlns:p14="http://schemas.microsoft.com/office/powerpoint/2010/main" val="329872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Data preparation and related EDA</a:t>
            </a:r>
          </a:p>
        </p:txBody>
      </p:sp>
      <p:sp>
        <p:nvSpPr>
          <p:cNvPr id="3" name="Content Placeholder 2"/>
          <p:cNvSpPr>
            <a:spLocks noGrp="1"/>
          </p:cNvSpPr>
          <p:nvPr>
            <p:ph idx="1"/>
          </p:nvPr>
        </p:nvSpPr>
        <p:spPr>
          <a:xfrm>
            <a:off x="457201" y="2205318"/>
            <a:ext cx="11295528" cy="4343399"/>
          </a:xfrm>
        </p:spPr>
        <p:txBody>
          <a:bodyPr>
            <a:normAutofit fontScale="92500" lnSpcReduction="20000"/>
          </a:bodyPr>
          <a:lstStyle/>
          <a:p>
            <a:pPr>
              <a:lnSpc>
                <a:spcPct val="120000"/>
              </a:lnSpc>
            </a:pPr>
            <a:r>
              <a:rPr lang="en-GB" dirty="0"/>
              <a:t>All the data files have been merged to form a core data file for analysis </a:t>
            </a:r>
          </a:p>
          <a:p>
            <a:pPr>
              <a:lnSpc>
                <a:spcPct val="120000"/>
              </a:lnSpc>
            </a:pPr>
            <a:r>
              <a:rPr lang="en-GB" dirty="0"/>
              <a:t>Distribution of categorical variables have been done to see outlier pattern</a:t>
            </a:r>
          </a:p>
          <a:p>
            <a:pPr>
              <a:lnSpc>
                <a:spcPct val="120000"/>
              </a:lnSpc>
            </a:pPr>
            <a:r>
              <a:rPr lang="en-GB" dirty="0"/>
              <a:t>NA from numerical predictors have been filtered and reassigned by median and means adequately</a:t>
            </a:r>
          </a:p>
          <a:p>
            <a:pPr marL="342900" lvl="1" indent="-342900">
              <a:lnSpc>
                <a:spcPct val="120000"/>
              </a:lnSpc>
            </a:pPr>
            <a:r>
              <a:rPr lang="en-GB" dirty="0"/>
              <a:t>For Attrition, Gender, Over18  -- as these are having 2 levels these being realigned as numerical Yes ==1 and No == 0</a:t>
            </a:r>
          </a:p>
          <a:p>
            <a:pPr>
              <a:lnSpc>
                <a:spcPct val="120000"/>
              </a:lnSpc>
            </a:pPr>
            <a:r>
              <a:rPr lang="en-GB" dirty="0"/>
              <a:t>Dummy variables for following categorical predictors have been creates</a:t>
            </a:r>
          </a:p>
          <a:p>
            <a:pPr lvl="1">
              <a:lnSpc>
                <a:spcPct val="120000"/>
              </a:lnSpc>
            </a:pPr>
            <a:r>
              <a:rPr lang="en-GB" dirty="0"/>
              <a:t>More than 2 levels -- </a:t>
            </a:r>
            <a:r>
              <a:rPr lang="en-GB" dirty="0" err="1"/>
              <a:t>EnvironmentSatisfaction</a:t>
            </a:r>
            <a:r>
              <a:rPr lang="en-GB" dirty="0"/>
              <a:t>, </a:t>
            </a:r>
            <a:r>
              <a:rPr lang="en-GB" dirty="0" err="1"/>
              <a:t>JobSatisfaction</a:t>
            </a:r>
            <a:r>
              <a:rPr lang="en-GB" dirty="0"/>
              <a:t>, </a:t>
            </a:r>
            <a:r>
              <a:rPr lang="en-GB" dirty="0" err="1"/>
              <a:t>WorkLifeBalance</a:t>
            </a:r>
            <a:r>
              <a:rPr lang="en-GB" dirty="0"/>
              <a:t>, </a:t>
            </a:r>
            <a:r>
              <a:rPr lang="en-GB" dirty="0" err="1"/>
              <a:t>JobRole</a:t>
            </a:r>
            <a:r>
              <a:rPr lang="en-GB" dirty="0"/>
              <a:t>, </a:t>
            </a:r>
            <a:r>
              <a:rPr lang="en-GB" dirty="0" err="1"/>
              <a:t>MaritalStatus</a:t>
            </a:r>
            <a:r>
              <a:rPr lang="en-GB" dirty="0"/>
              <a:t>,  </a:t>
            </a:r>
            <a:r>
              <a:rPr lang="en-GB" dirty="0" err="1"/>
              <a:t>BusinessTravel</a:t>
            </a:r>
            <a:r>
              <a:rPr lang="en-GB" dirty="0"/>
              <a:t>, </a:t>
            </a:r>
            <a:r>
              <a:rPr lang="en-GB" dirty="0" err="1"/>
              <a:t>Department,Education</a:t>
            </a:r>
            <a:r>
              <a:rPr lang="en-GB" dirty="0"/>
              <a:t>, </a:t>
            </a:r>
            <a:r>
              <a:rPr lang="en-GB" dirty="0" err="1"/>
              <a:t>EducationField</a:t>
            </a:r>
            <a:r>
              <a:rPr lang="en-GB" dirty="0"/>
              <a:t>, </a:t>
            </a:r>
            <a:r>
              <a:rPr lang="en-GB" dirty="0" err="1"/>
              <a:t>JobInvolvement</a:t>
            </a:r>
            <a:r>
              <a:rPr lang="en-GB" dirty="0"/>
              <a:t>, </a:t>
            </a:r>
            <a:r>
              <a:rPr lang="en-GB" dirty="0" err="1"/>
              <a:t>JobLevel</a:t>
            </a:r>
            <a:r>
              <a:rPr lang="en-GB" dirty="0"/>
              <a:t>, </a:t>
            </a:r>
            <a:r>
              <a:rPr lang="en-GB" dirty="0" err="1"/>
              <a:t>PerformanceRating</a:t>
            </a:r>
            <a:endParaRPr lang="en-GB" dirty="0"/>
          </a:p>
          <a:p>
            <a:pPr>
              <a:lnSpc>
                <a:spcPct val="120000"/>
              </a:lnSpc>
            </a:pPr>
            <a:r>
              <a:rPr lang="en-GB" dirty="0"/>
              <a:t>Final dataset has been achieved after this preparation exercises and outliers have been checked and deliberately kept as in our view it is not wise to remove them, since in normal scenario they will be there and represent the company population where such data is bound to exist.</a:t>
            </a:r>
          </a:p>
          <a:p>
            <a:pPr>
              <a:lnSpc>
                <a:spcPct val="120000"/>
              </a:lnSpc>
            </a:pPr>
            <a:r>
              <a:rPr lang="en-GB" dirty="0"/>
              <a:t>Relevant predictors have been scaled to aid in regression modelling and to avoid power effects, which are Salary, Age.</a:t>
            </a:r>
          </a:p>
        </p:txBody>
      </p:sp>
    </p:spTree>
    <p:extLst>
      <p:ext uri="{BB962C8B-B14F-4D97-AF65-F5344CB8AC3E}">
        <p14:creationId xmlns:p14="http://schemas.microsoft.com/office/powerpoint/2010/main" val="105328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Our Response variable is “Attrition” (1 == Yes, &amp; 0 == No)</a:t>
            </a:r>
          </a:p>
        </p:txBody>
      </p:sp>
      <p:sp>
        <p:nvSpPr>
          <p:cNvPr id="3" name="Text Placeholder 2"/>
          <p:cNvSpPr>
            <a:spLocks noGrp="1"/>
          </p:cNvSpPr>
          <p:nvPr>
            <p:ph type="body" sz="quarter" idx="16"/>
          </p:nvPr>
        </p:nvSpPr>
        <p:spPr/>
        <p:txBody>
          <a:bodyPr>
            <a:normAutofit/>
          </a:bodyPr>
          <a:lstStyle/>
          <a:p>
            <a:r>
              <a:rPr lang="en-GB" sz="3200" dirty="0"/>
              <a:t>Rest all non constant numeric variables are scaled to aid in regression modelling.</a:t>
            </a:r>
          </a:p>
        </p:txBody>
      </p:sp>
      <p:sp>
        <p:nvSpPr>
          <p:cNvPr id="4" name="TextBox 3"/>
          <p:cNvSpPr txBox="1"/>
          <p:nvPr/>
        </p:nvSpPr>
        <p:spPr>
          <a:xfrm>
            <a:off x="3092824" y="1035424"/>
            <a:ext cx="5607423" cy="461665"/>
          </a:xfrm>
          <a:prstGeom prst="rect">
            <a:avLst/>
          </a:prstGeom>
          <a:noFill/>
        </p:spPr>
        <p:txBody>
          <a:bodyPr wrap="square" rtlCol="0">
            <a:spAutoFit/>
          </a:bodyPr>
          <a:lstStyle/>
          <a:p>
            <a:pPr algn="ctr"/>
            <a:r>
              <a:rPr lang="en-GB" sz="2400" dirty="0"/>
              <a:t>Final Dataset == </a:t>
            </a:r>
            <a:r>
              <a:rPr lang="en-GB" sz="2400" dirty="0" err="1"/>
              <a:t>hr_analytics_scaled</a:t>
            </a:r>
            <a:endParaRPr lang="en-GB" sz="2400" dirty="0"/>
          </a:p>
        </p:txBody>
      </p:sp>
    </p:spTree>
    <p:extLst>
      <p:ext uri="{BB962C8B-B14F-4D97-AF65-F5344CB8AC3E}">
        <p14:creationId xmlns:p14="http://schemas.microsoft.com/office/powerpoint/2010/main" val="7725304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Approach for logistic regression</a:t>
            </a:r>
          </a:p>
        </p:txBody>
      </p:sp>
      <p:sp>
        <p:nvSpPr>
          <p:cNvPr id="3" name="Content Placeholder 2"/>
          <p:cNvSpPr>
            <a:spLocks noGrp="1"/>
          </p:cNvSpPr>
          <p:nvPr>
            <p:ph idx="1"/>
          </p:nvPr>
        </p:nvSpPr>
        <p:spPr/>
        <p:txBody>
          <a:bodyPr/>
          <a:lstStyle/>
          <a:p>
            <a:r>
              <a:rPr lang="en-GB" dirty="0"/>
              <a:t>For creating Train and test datasets from final data set:</a:t>
            </a:r>
          </a:p>
          <a:p>
            <a:pPr lvl="1">
              <a:buAutoNum type="arabicPeriod"/>
            </a:pPr>
            <a:r>
              <a:rPr lang="en-GB" dirty="0"/>
              <a:t>We fixed seed to 100</a:t>
            </a:r>
          </a:p>
          <a:p>
            <a:pPr lvl="1">
              <a:buAutoNum type="arabicPeriod"/>
            </a:pPr>
            <a:r>
              <a:rPr lang="en-GB" dirty="0"/>
              <a:t>Used split ratio of 0.7 for training dataset and remaining data has been assigned to test dataset </a:t>
            </a:r>
          </a:p>
          <a:p>
            <a:pPr lvl="1">
              <a:buAutoNum type="arabicPeriod"/>
            </a:pPr>
            <a:endParaRPr lang="en-GB" dirty="0"/>
          </a:p>
          <a:p>
            <a:r>
              <a:rPr lang="en-GB" dirty="0"/>
              <a:t>Initial model has been conceived with GLM function, then </a:t>
            </a:r>
            <a:r>
              <a:rPr lang="en-GB" dirty="0" err="1"/>
              <a:t>StepAIC</a:t>
            </a:r>
            <a:r>
              <a:rPr lang="en-GB" dirty="0"/>
              <a:t> has been applied to arrived at standard model which yielded on iterative predictor selection with out major reduction in AIC Score (2024.2 after 6 scoring iterations).</a:t>
            </a:r>
          </a:p>
          <a:p>
            <a:r>
              <a:rPr lang="en-GB" dirty="0"/>
              <a:t>Then based on VIF (variance inflation factor) and P value (with significance) predictors have been filtered and after another 16 iterations we could achieve our final model. with almost all predictors being significant with lowest VIF are present.</a:t>
            </a:r>
          </a:p>
          <a:p>
            <a:endParaRPr lang="en-GB" dirty="0"/>
          </a:p>
        </p:txBody>
      </p:sp>
    </p:spTree>
    <p:extLst>
      <p:ext uri="{BB962C8B-B14F-4D97-AF65-F5344CB8AC3E}">
        <p14:creationId xmlns:p14="http://schemas.microsoft.com/office/powerpoint/2010/main" val="4710571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Final Logistic </a:t>
            </a:r>
            <a:r>
              <a:rPr lang="en-GB" dirty="0"/>
              <a:t>Regression Model</a:t>
            </a:r>
          </a:p>
        </p:txBody>
      </p:sp>
      <p:sp>
        <p:nvSpPr>
          <p:cNvPr id="3" name="Content Placeholder 2"/>
          <p:cNvSpPr>
            <a:spLocks noGrp="1"/>
          </p:cNvSpPr>
          <p:nvPr>
            <p:ph idx="1"/>
          </p:nvPr>
        </p:nvSpPr>
        <p:spPr>
          <a:xfrm>
            <a:off x="818711" y="2222287"/>
            <a:ext cx="10826441" cy="4191960"/>
          </a:xfrm>
        </p:spPr>
        <p:txBody>
          <a:bodyPr>
            <a:normAutofit/>
          </a:bodyPr>
          <a:lstStyle/>
          <a:p>
            <a:r>
              <a:rPr lang="en-GB" dirty="0" err="1"/>
              <a:t>Assessment_Model</a:t>
            </a:r>
            <a:r>
              <a:rPr lang="en-GB" dirty="0"/>
              <a:t> = </a:t>
            </a:r>
            <a:r>
              <a:rPr lang="en-GB" dirty="0" err="1"/>
              <a:t>glm</a:t>
            </a:r>
            <a:r>
              <a:rPr lang="en-GB" dirty="0"/>
              <a:t>(formula = Attrition ~ </a:t>
            </a:r>
            <a:r>
              <a:rPr lang="en-GB" dirty="0" err="1"/>
              <a:t>NumCompaniesWorked</a:t>
            </a:r>
            <a:r>
              <a:rPr lang="en-GB" dirty="0"/>
              <a:t> + </a:t>
            </a:r>
            <a:r>
              <a:rPr lang="en-GB" dirty="0" err="1"/>
              <a:t>TotalWorkingYears</a:t>
            </a:r>
            <a:r>
              <a:rPr lang="en-GB" dirty="0"/>
              <a:t> + </a:t>
            </a:r>
          </a:p>
          <a:p>
            <a:pPr marL="1257300" lvl="3" indent="0">
              <a:buNone/>
            </a:pPr>
            <a:r>
              <a:rPr lang="en-GB" dirty="0"/>
              <a:t>                </a:t>
            </a:r>
            <a:r>
              <a:rPr lang="en-GB" sz="1800" dirty="0" err="1"/>
              <a:t>YearsSinceLastPromotion</a:t>
            </a:r>
            <a:r>
              <a:rPr lang="en-GB" sz="1800" dirty="0"/>
              <a:t> + </a:t>
            </a:r>
            <a:r>
              <a:rPr lang="en-GB" sz="1800" dirty="0" err="1"/>
              <a:t>YearsWithCurrManager</a:t>
            </a:r>
            <a:r>
              <a:rPr lang="en-GB" sz="1800" dirty="0"/>
              <a:t> + </a:t>
            </a:r>
            <a:r>
              <a:rPr lang="en-GB" sz="1800" dirty="0" err="1"/>
              <a:t>Over_time</a:t>
            </a:r>
            <a:r>
              <a:rPr lang="en-GB" sz="1800" dirty="0"/>
              <a:t> + </a:t>
            </a:r>
          </a:p>
          <a:p>
            <a:pPr marL="1257300" lvl="3" indent="0">
              <a:buNone/>
            </a:pPr>
            <a:r>
              <a:rPr lang="en-GB" sz="1800" dirty="0"/>
              <a:t>           EnvironmentSatisfaction.x2 + EnvironmentSatisfaction.x3 + </a:t>
            </a:r>
          </a:p>
          <a:p>
            <a:pPr marL="1257300" lvl="3" indent="0">
              <a:buNone/>
            </a:pPr>
            <a:r>
              <a:rPr lang="en-GB" sz="1800" dirty="0"/>
              <a:t>           EnvironmentSatisfaction.x4 + JobSatisfaction.x2 + JobSatisfaction.x3 + </a:t>
            </a:r>
          </a:p>
          <a:p>
            <a:pPr marL="1257300" lvl="3" indent="0">
              <a:buNone/>
            </a:pPr>
            <a:r>
              <a:rPr lang="en-GB" sz="1800" dirty="0"/>
              <a:t>           JobSatisfaction.x4 + WorkLifeBalance.x2 + WorkLifeBalance.x3 + </a:t>
            </a:r>
          </a:p>
          <a:p>
            <a:pPr marL="1257300" lvl="3" indent="0">
              <a:buNone/>
            </a:pPr>
            <a:r>
              <a:rPr lang="en-GB" sz="1800" dirty="0"/>
              <a:t>           WorkLifeBalance.x4 + </a:t>
            </a:r>
            <a:r>
              <a:rPr lang="en-GB" sz="1800" dirty="0" err="1"/>
              <a:t>BusinessTravel.xTravel_Frequently</a:t>
            </a:r>
            <a:r>
              <a:rPr lang="en-GB" sz="1800" dirty="0"/>
              <a:t> + </a:t>
            </a:r>
          </a:p>
          <a:p>
            <a:pPr marL="1257300" lvl="3" indent="0">
              <a:buNone/>
            </a:pPr>
            <a:r>
              <a:rPr lang="en-GB" sz="1800" dirty="0"/>
              <a:t>           </a:t>
            </a:r>
            <a:r>
              <a:rPr lang="en-GB" sz="1800" dirty="0" err="1"/>
              <a:t>JobRole.xManufacturing.Director</a:t>
            </a:r>
            <a:r>
              <a:rPr lang="en-GB" sz="1800" dirty="0"/>
              <a:t> + </a:t>
            </a:r>
            <a:r>
              <a:rPr lang="en-GB" sz="1800" dirty="0" err="1"/>
              <a:t>MaritalStatus.xSingle</a:t>
            </a:r>
            <a:r>
              <a:rPr lang="en-GB" sz="1800" dirty="0"/>
              <a:t>, </a:t>
            </a:r>
          </a:p>
          <a:p>
            <a:pPr marL="1257300" lvl="3" indent="0">
              <a:buNone/>
            </a:pPr>
            <a:r>
              <a:rPr lang="en-GB" sz="1800" dirty="0"/>
              <a:t>           family = "binomial", data = train</a:t>
            </a:r>
            <a:r>
              <a:rPr lang="en-GB" dirty="0"/>
              <a:t>)</a:t>
            </a:r>
          </a:p>
        </p:txBody>
      </p:sp>
    </p:spTree>
    <p:extLst>
      <p:ext uri="{BB962C8B-B14F-4D97-AF65-F5344CB8AC3E}">
        <p14:creationId xmlns:p14="http://schemas.microsoft.com/office/powerpoint/2010/main" val="13534230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Prediction based on final model </a:t>
            </a:r>
          </a:p>
        </p:txBody>
      </p:sp>
      <p:sp>
        <p:nvSpPr>
          <p:cNvPr id="3" name="Content Placeholder 2"/>
          <p:cNvSpPr>
            <a:spLocks noGrp="1"/>
          </p:cNvSpPr>
          <p:nvPr>
            <p:ph idx="1"/>
          </p:nvPr>
        </p:nvSpPr>
        <p:spPr>
          <a:xfrm>
            <a:off x="995707" y="2111260"/>
            <a:ext cx="2623735" cy="480572"/>
          </a:xfrm>
        </p:spPr>
        <p:txBody>
          <a:bodyPr/>
          <a:lstStyle/>
          <a:p>
            <a:r>
              <a:rPr lang="en-GB"/>
              <a:t>Confusion Matrix</a:t>
            </a:r>
            <a:endParaRPr lang="en-GB" dirty="0"/>
          </a:p>
        </p:txBody>
      </p:sp>
      <p:graphicFrame>
        <p:nvGraphicFramePr>
          <p:cNvPr id="4" name="Table 3"/>
          <p:cNvGraphicFramePr>
            <a:graphicFrameLocks noGrp="1"/>
          </p:cNvGraphicFramePr>
          <p:nvPr>
            <p:extLst>
              <p:ext uri="{D42A27DB-BD31-4B8C-83A1-F6EECF244321}">
                <p14:modId xmlns:p14="http://schemas.microsoft.com/office/powerpoint/2010/main" val="1284643526"/>
              </p:ext>
            </p:extLst>
          </p:nvPr>
        </p:nvGraphicFramePr>
        <p:xfrm>
          <a:off x="1189442" y="2591832"/>
          <a:ext cx="4860000" cy="1524000"/>
        </p:xfrm>
        <a:graphic>
          <a:graphicData uri="http://schemas.openxmlformats.org/drawingml/2006/table">
            <a:tbl>
              <a:tblPr firstRow="1" firstCol="1" lastRow="1" lastCol="1" bandRow="1">
                <a:tableStyleId>{5C22544A-7EE6-4342-B048-85BDC9FD1C3A}</a:tableStyleId>
              </a:tblPr>
              <a:tblGrid>
                <a:gridCol w="1215000">
                  <a:extLst>
                    <a:ext uri="{9D8B030D-6E8A-4147-A177-3AD203B41FA5}">
                      <a16:colId xmlns:a16="http://schemas.microsoft.com/office/drawing/2014/main" val="20000"/>
                    </a:ext>
                  </a:extLst>
                </a:gridCol>
                <a:gridCol w="1215000">
                  <a:extLst>
                    <a:ext uri="{9D8B030D-6E8A-4147-A177-3AD203B41FA5}">
                      <a16:colId xmlns:a16="http://schemas.microsoft.com/office/drawing/2014/main" val="20001"/>
                    </a:ext>
                  </a:extLst>
                </a:gridCol>
                <a:gridCol w="1215000">
                  <a:extLst>
                    <a:ext uri="{9D8B030D-6E8A-4147-A177-3AD203B41FA5}">
                      <a16:colId xmlns:a16="http://schemas.microsoft.com/office/drawing/2014/main" val="20002"/>
                    </a:ext>
                  </a:extLst>
                </a:gridCol>
                <a:gridCol w="1215000">
                  <a:extLst>
                    <a:ext uri="{9D8B030D-6E8A-4147-A177-3AD203B41FA5}">
                      <a16:colId xmlns:a16="http://schemas.microsoft.com/office/drawing/2014/main" val="20003"/>
                    </a:ext>
                  </a:extLst>
                </a:gridCol>
              </a:tblGrid>
              <a:tr h="304560">
                <a:tc rowSpan="2">
                  <a:txBody>
                    <a:bodyPr/>
                    <a:lstStyle/>
                    <a:p>
                      <a:pPr algn="l" fontAlgn="b"/>
                      <a:r>
                        <a:rPr lang="en-US" sz="2000" b="0" i="0" u="none" strike="noStrike" dirty="0">
                          <a:solidFill>
                            <a:srgbClr val="000000"/>
                          </a:solidFill>
                          <a:effectLst/>
                          <a:latin typeface="Calibri" charset="0"/>
                        </a:rPr>
                        <a:t>Prediction</a:t>
                      </a:r>
                    </a:p>
                  </a:txBody>
                  <a:tcPr marL="0" marR="0" marT="0" marB="0"/>
                </a:tc>
                <a:tc gridSpan="3">
                  <a:txBody>
                    <a:bodyPr/>
                    <a:lstStyle/>
                    <a:p>
                      <a:pPr algn="ctr" fontAlgn="b"/>
                      <a:r>
                        <a:rPr lang="en-US" sz="2000" b="0" i="0" u="none" strike="noStrike" dirty="0">
                          <a:solidFill>
                            <a:srgbClr val="000000"/>
                          </a:solidFill>
                          <a:effectLst/>
                          <a:latin typeface="Calibri" charset="0"/>
                        </a:rPr>
                        <a:t>Reference</a:t>
                      </a:r>
                    </a:p>
                  </a:txBody>
                  <a:tcPr marL="0" marR="0" marT="0" marB="0"/>
                </a:tc>
                <a:tc hMerge="1">
                  <a:txBody>
                    <a:bodyPr/>
                    <a:lstStyle/>
                    <a:p>
                      <a:pPr algn="l" fontAlgn="b"/>
                      <a:endParaRPr lang="en-US" sz="2000" b="0" i="0" u="none" strike="noStrike" dirty="0">
                        <a:solidFill>
                          <a:srgbClr val="000000"/>
                        </a:solidFill>
                        <a:effectLst/>
                        <a:latin typeface="Calibri" charset="0"/>
                      </a:endParaRPr>
                    </a:p>
                  </a:txBody>
                  <a:tcPr marL="0" marR="0" marT="0" marB="0" anchor="b"/>
                </a:tc>
                <a:tc hMerge="1">
                  <a:txBody>
                    <a:bodyPr/>
                    <a:lstStyle/>
                    <a:p>
                      <a:pPr algn="l" fontAlgn="b"/>
                      <a:endParaRPr lang="en-US" sz="2000" b="0" i="0" u="none" strike="noStrike" dirty="0">
                        <a:solidFill>
                          <a:srgbClr val="000000"/>
                        </a:solidFill>
                        <a:effectLst/>
                        <a:latin typeface="Calibri" charset="0"/>
                      </a:endParaRPr>
                    </a:p>
                  </a:txBody>
                  <a:tcPr marL="0" marR="0" marT="0" marB="0" anchor="b"/>
                </a:tc>
                <a:extLst>
                  <a:ext uri="{0D108BD9-81ED-4DB2-BD59-A6C34878D82A}">
                    <a16:rowId xmlns:a16="http://schemas.microsoft.com/office/drawing/2014/main" val="10000"/>
                  </a:ext>
                </a:extLst>
              </a:tr>
              <a:tr h="304560">
                <a:tc vMerge="1">
                  <a:txBody>
                    <a:bodyPr/>
                    <a:lstStyle/>
                    <a:p>
                      <a:pPr algn="l" fontAlgn="b"/>
                      <a:endParaRPr lang="en-US" sz="2000" b="0" i="0" u="none" strike="noStrike" dirty="0">
                        <a:solidFill>
                          <a:srgbClr val="000000"/>
                        </a:solidFill>
                        <a:effectLst/>
                        <a:latin typeface="Calibri" charset="0"/>
                      </a:endParaRPr>
                    </a:p>
                  </a:txBody>
                  <a:tcPr marL="0" marR="0" marT="0" marB="0" anchor="b"/>
                </a:tc>
                <a:tc>
                  <a:txBody>
                    <a:bodyPr/>
                    <a:lstStyle/>
                    <a:p>
                      <a:pPr algn="ctr" fontAlgn="b"/>
                      <a:r>
                        <a:rPr lang="en-US" sz="2000" b="0" i="0" u="none" strike="noStrike" dirty="0">
                          <a:solidFill>
                            <a:srgbClr val="000000"/>
                          </a:solidFill>
                          <a:effectLst/>
                          <a:latin typeface="Calibri" charset="0"/>
                        </a:rPr>
                        <a:t>No</a:t>
                      </a:r>
                    </a:p>
                  </a:txBody>
                  <a:tcPr marL="0" marR="0" marT="0" marB="0"/>
                </a:tc>
                <a:tc>
                  <a:txBody>
                    <a:bodyPr/>
                    <a:lstStyle/>
                    <a:p>
                      <a:pPr algn="ctr" fontAlgn="b"/>
                      <a:r>
                        <a:rPr lang="en-US" sz="2000" b="0" i="0" u="none" strike="noStrike">
                          <a:solidFill>
                            <a:srgbClr val="000000"/>
                          </a:solidFill>
                          <a:effectLst/>
                          <a:latin typeface="Calibri" charset="0"/>
                        </a:rPr>
                        <a:t>Yes</a:t>
                      </a:r>
                    </a:p>
                  </a:txBody>
                  <a:tcPr marL="0" marR="0" marT="0" marB="0"/>
                </a:tc>
                <a:tc>
                  <a:txBody>
                    <a:bodyPr/>
                    <a:lstStyle/>
                    <a:p>
                      <a:pPr algn="ctr" fontAlgn="b"/>
                      <a:r>
                        <a:rPr lang="en-US" sz="2000" b="0" i="0" u="none" strike="noStrike">
                          <a:solidFill>
                            <a:srgbClr val="000000"/>
                          </a:solidFill>
                          <a:effectLst/>
                          <a:latin typeface="Calibri" charset="0"/>
                        </a:rPr>
                        <a:t>Total</a:t>
                      </a:r>
                    </a:p>
                  </a:txBody>
                  <a:tcPr marL="0" marR="0" marT="0" marB="0"/>
                </a:tc>
                <a:extLst>
                  <a:ext uri="{0D108BD9-81ED-4DB2-BD59-A6C34878D82A}">
                    <a16:rowId xmlns:a16="http://schemas.microsoft.com/office/drawing/2014/main" val="10001"/>
                  </a:ext>
                </a:extLst>
              </a:tr>
              <a:tr h="304560">
                <a:tc>
                  <a:txBody>
                    <a:bodyPr/>
                    <a:lstStyle/>
                    <a:p>
                      <a:pPr algn="l" fontAlgn="b"/>
                      <a:r>
                        <a:rPr lang="en-US" sz="2000" b="0" i="0" u="none" strike="noStrike">
                          <a:solidFill>
                            <a:srgbClr val="000000"/>
                          </a:solidFill>
                          <a:effectLst/>
                          <a:latin typeface="Calibri" charset="0"/>
                        </a:rPr>
                        <a:t>No</a:t>
                      </a:r>
                    </a:p>
                  </a:txBody>
                  <a:tcPr marL="0" marR="0" marT="0" marB="0"/>
                </a:tc>
                <a:tc>
                  <a:txBody>
                    <a:bodyPr/>
                    <a:lstStyle/>
                    <a:p>
                      <a:pPr algn="ctr" fontAlgn="b"/>
                      <a:r>
                        <a:rPr lang="en-US" sz="2000" b="0" i="0" u="none" strike="noStrike" dirty="0">
                          <a:solidFill>
                            <a:srgbClr val="000000"/>
                          </a:solidFill>
                          <a:effectLst/>
                          <a:latin typeface="Calibri" charset="0"/>
                        </a:rPr>
                        <a:t>819</a:t>
                      </a:r>
                    </a:p>
                  </a:txBody>
                  <a:tcPr marL="0" marR="0" marT="0" marB="0"/>
                </a:tc>
                <a:tc>
                  <a:txBody>
                    <a:bodyPr/>
                    <a:lstStyle/>
                    <a:p>
                      <a:pPr algn="ctr" fontAlgn="b"/>
                      <a:r>
                        <a:rPr lang="en-US" sz="2000" b="0" i="0" u="none" strike="noStrike" dirty="0">
                          <a:solidFill>
                            <a:srgbClr val="000000"/>
                          </a:solidFill>
                          <a:effectLst/>
                          <a:latin typeface="Calibri" charset="0"/>
                        </a:rPr>
                        <a:t>54</a:t>
                      </a:r>
                    </a:p>
                  </a:txBody>
                  <a:tcPr marL="0" marR="0" marT="0" marB="0"/>
                </a:tc>
                <a:tc>
                  <a:txBody>
                    <a:bodyPr/>
                    <a:lstStyle/>
                    <a:p>
                      <a:pPr algn="ctr" fontAlgn="b"/>
                      <a:r>
                        <a:rPr lang="fi-FI" sz="2000" b="0" i="0" u="none" strike="noStrike">
                          <a:solidFill>
                            <a:srgbClr val="000000"/>
                          </a:solidFill>
                          <a:effectLst/>
                          <a:latin typeface="Calibri" charset="0"/>
                        </a:rPr>
                        <a:t>873</a:t>
                      </a:r>
                    </a:p>
                  </a:txBody>
                  <a:tcPr marL="0" marR="0" marT="0" marB="0"/>
                </a:tc>
                <a:extLst>
                  <a:ext uri="{0D108BD9-81ED-4DB2-BD59-A6C34878D82A}">
                    <a16:rowId xmlns:a16="http://schemas.microsoft.com/office/drawing/2014/main" val="10002"/>
                  </a:ext>
                </a:extLst>
              </a:tr>
              <a:tr h="304560">
                <a:tc>
                  <a:txBody>
                    <a:bodyPr/>
                    <a:lstStyle/>
                    <a:p>
                      <a:pPr algn="l" fontAlgn="b"/>
                      <a:r>
                        <a:rPr lang="en-US" sz="2000" b="0" i="0" u="none" strike="noStrike">
                          <a:solidFill>
                            <a:srgbClr val="000000"/>
                          </a:solidFill>
                          <a:effectLst/>
                          <a:latin typeface="Calibri" charset="0"/>
                        </a:rPr>
                        <a:t>Yes</a:t>
                      </a:r>
                    </a:p>
                  </a:txBody>
                  <a:tcPr marL="0" marR="0" marT="0" marB="0"/>
                </a:tc>
                <a:tc>
                  <a:txBody>
                    <a:bodyPr/>
                    <a:lstStyle/>
                    <a:p>
                      <a:pPr algn="ctr" fontAlgn="b"/>
                      <a:r>
                        <a:rPr lang="is-IS" sz="2000" b="0" i="0" u="none" strike="noStrike" dirty="0">
                          <a:solidFill>
                            <a:srgbClr val="000000"/>
                          </a:solidFill>
                          <a:effectLst/>
                          <a:latin typeface="Calibri" charset="0"/>
                        </a:rPr>
                        <a:t>275</a:t>
                      </a:r>
                    </a:p>
                  </a:txBody>
                  <a:tcPr marL="0" marR="0" marT="0" marB="0"/>
                </a:tc>
                <a:tc>
                  <a:txBody>
                    <a:bodyPr/>
                    <a:lstStyle/>
                    <a:p>
                      <a:pPr algn="ctr" fontAlgn="b"/>
                      <a:r>
                        <a:rPr lang="en-US" sz="2000" b="0" i="0" u="none" strike="noStrike" dirty="0">
                          <a:solidFill>
                            <a:srgbClr val="000000"/>
                          </a:solidFill>
                          <a:effectLst/>
                          <a:latin typeface="Calibri" charset="0"/>
                        </a:rPr>
                        <a:t>175</a:t>
                      </a:r>
                    </a:p>
                  </a:txBody>
                  <a:tcPr marL="0" marR="0" marT="0" marB="0"/>
                </a:tc>
                <a:tc>
                  <a:txBody>
                    <a:bodyPr/>
                    <a:lstStyle/>
                    <a:p>
                      <a:pPr algn="ctr" fontAlgn="b"/>
                      <a:r>
                        <a:rPr lang="en-US" sz="2000" b="0" i="0" u="none" strike="noStrike" dirty="0">
                          <a:solidFill>
                            <a:srgbClr val="000000"/>
                          </a:solidFill>
                          <a:effectLst/>
                          <a:latin typeface="Calibri" charset="0"/>
                        </a:rPr>
                        <a:t>450</a:t>
                      </a:r>
                    </a:p>
                  </a:txBody>
                  <a:tcPr marL="0" marR="0" marT="0" marB="0"/>
                </a:tc>
                <a:extLst>
                  <a:ext uri="{0D108BD9-81ED-4DB2-BD59-A6C34878D82A}">
                    <a16:rowId xmlns:a16="http://schemas.microsoft.com/office/drawing/2014/main" val="10003"/>
                  </a:ext>
                </a:extLst>
              </a:tr>
              <a:tr h="304560">
                <a:tc>
                  <a:txBody>
                    <a:bodyPr/>
                    <a:lstStyle/>
                    <a:p>
                      <a:pPr algn="l" fontAlgn="b"/>
                      <a:r>
                        <a:rPr lang="en-US" sz="2000" b="0" i="0" u="none" strike="noStrike" dirty="0">
                          <a:solidFill>
                            <a:srgbClr val="000000"/>
                          </a:solidFill>
                          <a:effectLst/>
                          <a:latin typeface="Calibri" charset="0"/>
                        </a:rPr>
                        <a:t>Total</a:t>
                      </a:r>
                    </a:p>
                  </a:txBody>
                  <a:tcPr marL="0" marR="0" marT="0" marB="0"/>
                </a:tc>
                <a:tc>
                  <a:txBody>
                    <a:bodyPr/>
                    <a:lstStyle/>
                    <a:p>
                      <a:pPr algn="ctr" fontAlgn="b"/>
                      <a:r>
                        <a:rPr lang="is-IS" sz="2000" b="0" i="0" u="none" strike="noStrike">
                          <a:solidFill>
                            <a:srgbClr val="000000"/>
                          </a:solidFill>
                          <a:effectLst/>
                          <a:latin typeface="Calibri" charset="0"/>
                        </a:rPr>
                        <a:t>1094</a:t>
                      </a:r>
                    </a:p>
                  </a:txBody>
                  <a:tcPr marL="0" marR="0" marT="0" marB="0"/>
                </a:tc>
                <a:tc>
                  <a:txBody>
                    <a:bodyPr/>
                    <a:lstStyle/>
                    <a:p>
                      <a:pPr algn="ctr" fontAlgn="b"/>
                      <a:r>
                        <a:rPr lang="is-IS" sz="2000" b="0" i="0" u="none" strike="noStrike" dirty="0">
                          <a:solidFill>
                            <a:srgbClr val="000000"/>
                          </a:solidFill>
                          <a:effectLst/>
                          <a:latin typeface="Calibri" charset="0"/>
                        </a:rPr>
                        <a:t>229</a:t>
                      </a:r>
                    </a:p>
                  </a:txBody>
                  <a:tcPr marL="0" marR="0" marT="0" marB="0"/>
                </a:tc>
                <a:tc>
                  <a:txBody>
                    <a:bodyPr/>
                    <a:lstStyle/>
                    <a:p>
                      <a:pPr algn="ctr" fontAlgn="b"/>
                      <a:r>
                        <a:rPr lang="is-IS" sz="2000" b="0" i="0" u="none" strike="noStrike" dirty="0">
                          <a:solidFill>
                            <a:srgbClr val="000000"/>
                          </a:solidFill>
                          <a:effectLst/>
                          <a:latin typeface="Calibri" charset="0"/>
                        </a:rPr>
                        <a:t>1323</a:t>
                      </a:r>
                    </a:p>
                  </a:txBody>
                  <a:tcPr marL="0" marR="0" marT="0" marB="0"/>
                </a:tc>
                <a:extLst>
                  <a:ext uri="{0D108BD9-81ED-4DB2-BD59-A6C34878D82A}">
                    <a16:rowId xmlns:a16="http://schemas.microsoft.com/office/drawing/2014/main" val="10004"/>
                  </a:ext>
                </a:extLst>
              </a:tr>
            </a:tbl>
          </a:graphicData>
        </a:graphic>
      </p:graphicFrame>
      <p:sp>
        <p:nvSpPr>
          <p:cNvPr id="5" name="Content Placeholder 2"/>
          <p:cNvSpPr txBox="1">
            <a:spLocks/>
          </p:cNvSpPr>
          <p:nvPr/>
        </p:nvSpPr>
        <p:spPr>
          <a:xfrm>
            <a:off x="995707" y="4454497"/>
            <a:ext cx="7059203" cy="2160000"/>
          </a:xfrm>
          <a:prstGeom prst="rect">
            <a:avLst/>
          </a:prstGeom>
          <a:effectLst>
            <a:outerShdw blurRad="50800" dir="14400000">
              <a:srgbClr val="000000">
                <a:alpha val="40000"/>
              </a:srgbClr>
            </a:outerShdw>
          </a:effectLst>
        </p:spPr>
        <p:txBody>
          <a:bodyPr vert="horz" lIns="91440" tIns="45720" rIns="91440" bIns="45720" numCol="2" rtlCol="0" anchor="ctr">
            <a:no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GB" sz="1000" dirty="0"/>
              <a:t>Prediction Statistics:</a:t>
            </a:r>
          </a:p>
          <a:p>
            <a:pPr lvl="2"/>
            <a:r>
              <a:rPr lang="mr-IN" sz="1000" dirty="0" err="1"/>
              <a:t>Accuracy</a:t>
            </a:r>
            <a:r>
              <a:rPr lang="mr-IN" sz="1000" dirty="0"/>
              <a:t> : 0.7513                           </a:t>
            </a:r>
            <a:endParaRPr lang="en-US" sz="1000" dirty="0"/>
          </a:p>
          <a:p>
            <a:pPr lvl="2"/>
            <a:r>
              <a:rPr lang="mr-IN" sz="1000" dirty="0"/>
              <a:t>95% CI : (0.7271, 0.7744)    </a:t>
            </a:r>
            <a:endParaRPr lang="en-US" sz="1000" dirty="0"/>
          </a:p>
          <a:p>
            <a:pPr lvl="2"/>
            <a:r>
              <a:rPr lang="mr-IN" sz="1000" dirty="0" err="1"/>
              <a:t>No</a:t>
            </a:r>
            <a:r>
              <a:rPr lang="mr-IN" sz="1000" dirty="0"/>
              <a:t> </a:t>
            </a:r>
            <a:r>
              <a:rPr lang="mr-IN" sz="1000" dirty="0" err="1"/>
              <a:t>Information</a:t>
            </a:r>
            <a:r>
              <a:rPr lang="mr-IN" sz="1000" dirty="0"/>
              <a:t> </a:t>
            </a:r>
            <a:r>
              <a:rPr lang="mr-IN" sz="1000" dirty="0" err="1"/>
              <a:t>Rate</a:t>
            </a:r>
            <a:r>
              <a:rPr lang="mr-IN" sz="1000" dirty="0"/>
              <a:t> : 0.8269              </a:t>
            </a:r>
            <a:endParaRPr lang="en-US" sz="1000" dirty="0"/>
          </a:p>
          <a:p>
            <a:pPr lvl="2"/>
            <a:r>
              <a:rPr lang="mr-IN" sz="1000" dirty="0" err="1"/>
              <a:t>P-Value</a:t>
            </a:r>
            <a:r>
              <a:rPr lang="mr-IN" sz="1000" dirty="0"/>
              <a:t> [</a:t>
            </a:r>
            <a:r>
              <a:rPr lang="mr-IN" sz="1000" dirty="0" err="1"/>
              <a:t>Acc</a:t>
            </a:r>
            <a:r>
              <a:rPr lang="mr-IN" sz="1000" dirty="0"/>
              <a:t> &gt; NIR] : 1                                                                           </a:t>
            </a:r>
            <a:endParaRPr lang="en-US" sz="1000" dirty="0"/>
          </a:p>
          <a:p>
            <a:pPr lvl="2"/>
            <a:r>
              <a:rPr lang="mr-IN" sz="1000" dirty="0" err="1"/>
              <a:t>Kappa</a:t>
            </a:r>
            <a:r>
              <a:rPr lang="mr-IN" sz="1000" dirty="0"/>
              <a:t> : 0.3712           </a:t>
            </a:r>
            <a:endParaRPr lang="en-US" sz="1000" dirty="0"/>
          </a:p>
          <a:p>
            <a:pPr lvl="2"/>
            <a:r>
              <a:rPr lang="mr-IN" sz="1000" dirty="0" err="1"/>
              <a:t>Mcnemar's</a:t>
            </a:r>
            <a:r>
              <a:rPr lang="mr-IN" sz="1000" dirty="0"/>
              <a:t> </a:t>
            </a:r>
            <a:r>
              <a:rPr lang="mr-IN" sz="1000" dirty="0" err="1"/>
              <a:t>Test</a:t>
            </a:r>
            <a:r>
              <a:rPr lang="mr-IN" sz="1000" dirty="0"/>
              <a:t> </a:t>
            </a:r>
            <a:r>
              <a:rPr lang="mr-IN" sz="1000" dirty="0" err="1"/>
              <a:t>P-Value</a:t>
            </a:r>
            <a:r>
              <a:rPr lang="mr-IN" sz="1000" dirty="0"/>
              <a:t> : &lt;2e-16                                                                </a:t>
            </a:r>
            <a:endParaRPr lang="en-US" sz="1000" dirty="0"/>
          </a:p>
          <a:p>
            <a:pPr lvl="2"/>
            <a:r>
              <a:rPr lang="mr-IN" sz="1000" dirty="0" err="1"/>
              <a:t>Sensitivity</a:t>
            </a:r>
            <a:r>
              <a:rPr lang="mr-IN" sz="1000" dirty="0"/>
              <a:t> : 0.7642                      </a:t>
            </a:r>
            <a:endParaRPr lang="en-US" sz="1000" dirty="0"/>
          </a:p>
          <a:p>
            <a:pPr lvl="2"/>
            <a:r>
              <a:rPr lang="mr-IN" sz="1000" dirty="0" err="1"/>
              <a:t>Specificity</a:t>
            </a:r>
            <a:r>
              <a:rPr lang="mr-IN" sz="1000" dirty="0"/>
              <a:t> : 0.7486                   </a:t>
            </a:r>
            <a:endParaRPr lang="en-US" sz="1000" dirty="0"/>
          </a:p>
          <a:p>
            <a:pPr lvl="2"/>
            <a:r>
              <a:rPr lang="mr-IN" sz="1000" dirty="0" err="1"/>
              <a:t>Pos</a:t>
            </a:r>
            <a:r>
              <a:rPr lang="mr-IN" sz="1000" dirty="0"/>
              <a:t> </a:t>
            </a:r>
            <a:r>
              <a:rPr lang="mr-IN" sz="1000" dirty="0" err="1"/>
              <a:t>Pred</a:t>
            </a:r>
            <a:r>
              <a:rPr lang="mr-IN" sz="1000" dirty="0"/>
              <a:t> </a:t>
            </a:r>
            <a:r>
              <a:rPr lang="mr-IN" sz="1000" dirty="0" err="1"/>
              <a:t>Value</a:t>
            </a:r>
            <a:r>
              <a:rPr lang="mr-IN" sz="1000" dirty="0"/>
              <a:t> : 0.3889                   </a:t>
            </a:r>
            <a:endParaRPr lang="en-US" sz="1000" dirty="0"/>
          </a:p>
          <a:p>
            <a:pPr lvl="2"/>
            <a:r>
              <a:rPr lang="mr-IN" sz="1000" dirty="0" err="1"/>
              <a:t>Neg</a:t>
            </a:r>
            <a:r>
              <a:rPr lang="mr-IN" sz="1000" dirty="0"/>
              <a:t> </a:t>
            </a:r>
            <a:r>
              <a:rPr lang="mr-IN" sz="1000" dirty="0" err="1"/>
              <a:t>Pred</a:t>
            </a:r>
            <a:r>
              <a:rPr lang="mr-IN" sz="1000" dirty="0"/>
              <a:t> </a:t>
            </a:r>
            <a:r>
              <a:rPr lang="mr-IN" sz="1000" dirty="0" err="1"/>
              <a:t>Value</a:t>
            </a:r>
            <a:r>
              <a:rPr lang="mr-IN" sz="1000" dirty="0"/>
              <a:t> : 0.9381                       </a:t>
            </a:r>
            <a:endParaRPr lang="en-US" sz="1000" dirty="0"/>
          </a:p>
          <a:p>
            <a:pPr lvl="2"/>
            <a:r>
              <a:rPr lang="mr-IN" sz="1000" dirty="0" err="1"/>
              <a:t>Prevalence</a:t>
            </a:r>
            <a:r>
              <a:rPr lang="mr-IN" sz="1000" dirty="0"/>
              <a:t> : 0.1731                   </a:t>
            </a:r>
            <a:endParaRPr lang="en-US" sz="1000" dirty="0"/>
          </a:p>
          <a:p>
            <a:pPr lvl="2"/>
            <a:r>
              <a:rPr lang="mr-IN" sz="1000" dirty="0" err="1"/>
              <a:t>Detection</a:t>
            </a:r>
            <a:r>
              <a:rPr lang="mr-IN" sz="1000" dirty="0"/>
              <a:t> </a:t>
            </a:r>
            <a:r>
              <a:rPr lang="mr-IN" sz="1000" dirty="0" err="1"/>
              <a:t>Rate</a:t>
            </a:r>
            <a:r>
              <a:rPr lang="mr-IN" sz="1000" dirty="0"/>
              <a:t> : 0.1323             </a:t>
            </a:r>
            <a:endParaRPr lang="en-US" sz="1000" dirty="0"/>
          </a:p>
          <a:p>
            <a:pPr lvl="2"/>
            <a:r>
              <a:rPr lang="mr-IN" sz="1000" dirty="0" err="1"/>
              <a:t>Detection</a:t>
            </a:r>
            <a:r>
              <a:rPr lang="mr-IN" sz="1000" dirty="0"/>
              <a:t> </a:t>
            </a:r>
            <a:r>
              <a:rPr lang="mr-IN" sz="1000" dirty="0" err="1"/>
              <a:t>Prevalence</a:t>
            </a:r>
            <a:r>
              <a:rPr lang="mr-IN" sz="1000" dirty="0"/>
              <a:t> : 0.3401                </a:t>
            </a:r>
            <a:endParaRPr lang="en-US" sz="1000" dirty="0"/>
          </a:p>
          <a:p>
            <a:pPr lvl="2"/>
            <a:r>
              <a:rPr lang="mr-IN" sz="1000" dirty="0" err="1"/>
              <a:t>Balanced</a:t>
            </a:r>
            <a:r>
              <a:rPr lang="mr-IN" sz="1000" dirty="0"/>
              <a:t> </a:t>
            </a:r>
            <a:r>
              <a:rPr lang="mr-IN" sz="1000" dirty="0" err="1"/>
              <a:t>Accuracy</a:t>
            </a:r>
            <a:r>
              <a:rPr lang="mr-IN" sz="1000" dirty="0"/>
              <a:t> : 0.7564                                                           </a:t>
            </a:r>
            <a:endParaRPr lang="en-US" sz="1000" dirty="0"/>
          </a:p>
          <a:p>
            <a:pPr lvl="2"/>
            <a:r>
              <a:rPr lang="mr-IN" sz="1000" dirty="0"/>
              <a:t>'</a:t>
            </a:r>
            <a:r>
              <a:rPr lang="mr-IN" sz="1000" dirty="0" err="1"/>
              <a:t>Positive</a:t>
            </a:r>
            <a:r>
              <a:rPr lang="mr-IN" sz="1000" dirty="0"/>
              <a:t>' </a:t>
            </a:r>
            <a:r>
              <a:rPr lang="mr-IN" sz="1000" dirty="0" err="1"/>
              <a:t>Class</a:t>
            </a:r>
            <a:r>
              <a:rPr lang="mr-IN" sz="1000" dirty="0"/>
              <a:t> : </a:t>
            </a:r>
            <a:r>
              <a:rPr lang="mr-IN" sz="1000" dirty="0" err="1"/>
              <a:t>Yes</a:t>
            </a:r>
            <a:endParaRPr lang="en-GB" sz="1000" dirty="0"/>
          </a:p>
        </p:txBody>
      </p:sp>
      <p:pic>
        <p:nvPicPr>
          <p:cNvPr id="6" name="Picture 5"/>
          <p:cNvPicPr>
            <a:picLocks noChangeAspect="1"/>
          </p:cNvPicPr>
          <p:nvPr/>
        </p:nvPicPr>
        <p:blipFill>
          <a:blip r:embed="rId2"/>
          <a:stretch>
            <a:fillRect/>
          </a:stretch>
        </p:blipFill>
        <p:spPr>
          <a:xfrm>
            <a:off x="7350060" y="2157592"/>
            <a:ext cx="3859538" cy="2392480"/>
          </a:xfrm>
          <a:prstGeom prst="rect">
            <a:avLst/>
          </a:prstGeom>
        </p:spPr>
      </p:pic>
    </p:spTree>
    <p:extLst>
      <p:ext uri="{BB962C8B-B14F-4D97-AF65-F5344CB8AC3E}">
        <p14:creationId xmlns:p14="http://schemas.microsoft.com/office/powerpoint/2010/main" val="14781397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75898" y="0"/>
            <a:ext cx="571305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ounded Rectangle 1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28932" y="958640"/>
            <a:ext cx="4419604" cy="4945244"/>
          </a:xfrm>
          <a:prstGeom prst="roundRect">
            <a:avLst>
              <a:gd name="adj" fmla="val 3513"/>
            </a:avLst>
          </a:prstGeom>
          <a:solidFill>
            <a:schemeClr val="tx1"/>
          </a:solid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1" name="Content Placeholder 24"/>
          <p:cNvPicPr>
            <a:picLocks noChangeAspect="1"/>
          </p:cNvPicPr>
          <p:nvPr/>
        </p:nvPicPr>
        <p:blipFill rotWithShape="1">
          <a:blip r:embed="rId2"/>
          <a:srcRect t="540" r="2" b="5226"/>
          <a:stretch/>
        </p:blipFill>
        <p:spPr>
          <a:xfrm>
            <a:off x="6488515" y="311295"/>
            <a:ext cx="5685525" cy="3112851"/>
          </a:xfrm>
          <a:prstGeom prst="rect">
            <a:avLst/>
          </a:prstGeom>
        </p:spPr>
      </p:pic>
      <p:pic>
        <p:nvPicPr>
          <p:cNvPr id="28" name="Picture 27" descr="A close up of a map&#10;&#10;Description generated with high confidence">
            <a:extLst>
              <a:ext uri="{FF2B5EF4-FFF2-40B4-BE49-F238E27FC236}">
                <a16:creationId xmlns:a16="http://schemas.microsoft.com/office/drawing/2014/main" id="{F0343E23-1564-4162-9A8F-6EC032077BB6}"/>
              </a:ext>
            </a:extLst>
          </p:cNvPr>
          <p:cNvPicPr>
            <a:picLocks noChangeAspect="1"/>
          </p:cNvPicPr>
          <p:nvPr/>
        </p:nvPicPr>
        <p:blipFill rotWithShape="1">
          <a:blip r:embed="rId3"/>
          <a:srcRect t="442" r="2" b="4947"/>
          <a:stretch/>
        </p:blipFill>
        <p:spPr>
          <a:xfrm>
            <a:off x="6503428" y="3421525"/>
            <a:ext cx="5670612" cy="3125179"/>
          </a:xfrm>
          <a:prstGeom prst="rect">
            <a:avLst/>
          </a:prstGeom>
        </p:spPr>
      </p:pic>
      <p:sp>
        <p:nvSpPr>
          <p:cNvPr id="2" name="Title 1"/>
          <p:cNvSpPr>
            <a:spLocks noGrp="1"/>
          </p:cNvSpPr>
          <p:nvPr>
            <p:ph type="title"/>
          </p:nvPr>
        </p:nvSpPr>
        <p:spPr>
          <a:xfrm>
            <a:off x="810000" y="447188"/>
            <a:ext cx="5359921" cy="970450"/>
          </a:xfrm>
        </p:spPr>
        <p:txBody>
          <a:bodyPr>
            <a:normAutofit/>
          </a:bodyPr>
          <a:lstStyle/>
          <a:p>
            <a:pPr>
              <a:lnSpc>
                <a:spcPct val="90000"/>
              </a:lnSpc>
            </a:pPr>
            <a:r>
              <a:rPr lang="en-GB" sz="3100"/>
              <a:t>Model Assessment (GAIN &amp; LIFT charts)</a:t>
            </a:r>
          </a:p>
        </p:txBody>
      </p:sp>
      <p:cxnSp>
        <p:nvCxnSpPr>
          <p:cNvPr id="29" name="Straight Connector 28">
            <a:extLst>
              <a:ext uri="{FF2B5EF4-FFF2-40B4-BE49-F238E27FC236}">
                <a16:creationId xmlns:a16="http://schemas.microsoft.com/office/drawing/2014/main" id="{A95B692E-CB73-42DC-86C6-56FA64D56FFF}"/>
              </a:ext>
            </a:extLst>
          </p:cNvPr>
          <p:cNvCxnSpPr/>
          <p:nvPr/>
        </p:nvCxnSpPr>
        <p:spPr>
          <a:xfrm>
            <a:off x="7128932" y="2149813"/>
            <a:ext cx="326020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1D657BF8-8F76-4411-910A-1D3B47C07901}"/>
              </a:ext>
            </a:extLst>
          </p:cNvPr>
          <p:cNvCxnSpPr/>
          <p:nvPr/>
        </p:nvCxnSpPr>
        <p:spPr>
          <a:xfrm>
            <a:off x="10389140" y="2149813"/>
            <a:ext cx="0" cy="668032"/>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50" name="Content Placeholder 4">
            <a:extLst>
              <a:ext uri="{FF2B5EF4-FFF2-40B4-BE49-F238E27FC236}">
                <a16:creationId xmlns:a16="http://schemas.microsoft.com/office/drawing/2014/main" id="{2FD9BC15-592B-443F-A08F-50CD158B635E}"/>
              </a:ext>
            </a:extLst>
          </p:cNvPr>
          <p:cNvGraphicFramePr>
            <a:graphicFrameLocks noGrp="1"/>
          </p:cNvGraphicFramePr>
          <p:nvPr>
            <p:ph idx="1"/>
            <p:extLst>
              <p:ext uri="{D42A27DB-BD31-4B8C-83A1-F6EECF244321}">
                <p14:modId xmlns:p14="http://schemas.microsoft.com/office/powerpoint/2010/main" val="233345247"/>
              </p:ext>
            </p:extLst>
          </p:nvPr>
        </p:nvGraphicFramePr>
        <p:xfrm>
          <a:off x="520562" y="2413000"/>
          <a:ext cx="5497981" cy="3836276"/>
        </p:xfrm>
        <a:graphic>
          <a:graphicData uri="http://schemas.openxmlformats.org/drawingml/2006/table">
            <a:tbl>
              <a:tblPr firstRow="1" bandRow="1">
                <a:tableStyleId>{5C22544A-7EE6-4342-B048-85BDC9FD1C3A}</a:tableStyleId>
              </a:tblPr>
              <a:tblGrid>
                <a:gridCol w="505143">
                  <a:extLst>
                    <a:ext uri="{9D8B030D-6E8A-4147-A177-3AD203B41FA5}">
                      <a16:colId xmlns:a16="http://schemas.microsoft.com/office/drawing/2014/main" val="3051659415"/>
                    </a:ext>
                  </a:extLst>
                </a:gridCol>
                <a:gridCol w="848043">
                  <a:extLst>
                    <a:ext uri="{9D8B030D-6E8A-4147-A177-3AD203B41FA5}">
                      <a16:colId xmlns:a16="http://schemas.microsoft.com/office/drawing/2014/main" val="2224379104"/>
                    </a:ext>
                  </a:extLst>
                </a:gridCol>
                <a:gridCol w="486802">
                  <a:extLst>
                    <a:ext uri="{9D8B030D-6E8A-4147-A177-3AD203B41FA5}">
                      <a16:colId xmlns:a16="http://schemas.microsoft.com/office/drawing/2014/main" val="202559585"/>
                    </a:ext>
                  </a:extLst>
                </a:gridCol>
                <a:gridCol w="778193">
                  <a:extLst>
                    <a:ext uri="{9D8B030D-6E8A-4147-A177-3AD203B41FA5}">
                      <a16:colId xmlns:a16="http://schemas.microsoft.com/office/drawing/2014/main" val="2991249530"/>
                    </a:ext>
                  </a:extLst>
                </a:gridCol>
                <a:gridCol w="1125855">
                  <a:extLst>
                    <a:ext uri="{9D8B030D-6E8A-4147-A177-3AD203B41FA5}">
                      <a16:colId xmlns:a16="http://schemas.microsoft.com/office/drawing/2014/main" val="3761280463"/>
                    </a:ext>
                  </a:extLst>
                </a:gridCol>
                <a:gridCol w="1267143">
                  <a:extLst>
                    <a:ext uri="{9D8B030D-6E8A-4147-A177-3AD203B41FA5}">
                      <a16:colId xmlns:a16="http://schemas.microsoft.com/office/drawing/2014/main" val="2220098489"/>
                    </a:ext>
                  </a:extLst>
                </a:gridCol>
                <a:gridCol w="486802">
                  <a:extLst>
                    <a:ext uri="{9D8B030D-6E8A-4147-A177-3AD203B41FA5}">
                      <a16:colId xmlns:a16="http://schemas.microsoft.com/office/drawing/2014/main" val="2357350765"/>
                    </a:ext>
                  </a:extLst>
                </a:gridCol>
              </a:tblGrid>
              <a:tr h="510846">
                <a:tc>
                  <a:txBody>
                    <a:bodyPr/>
                    <a:lstStyle/>
                    <a:p>
                      <a:pPr algn="ctr"/>
                      <a:r>
                        <a:rPr lang="en-IN" sz="900" b="1" dirty="0">
                          <a:effectLst/>
                          <a:latin typeface="Calibri" panose="020F0502020204030204" pitchFamily="34" charset="0"/>
                        </a:rPr>
                        <a:t>Decile</a:t>
                      </a:r>
                      <a:endParaRPr lang="en-IN" sz="900" dirty="0">
                        <a:effectLst/>
                        <a:latin typeface="Arial" panose="020B0604020202020204" pitchFamily="34" charset="0"/>
                      </a:endParaRPr>
                    </a:p>
                  </a:txBody>
                  <a:tcPr anchor="ctr"/>
                </a:tc>
                <a:tc>
                  <a:txBody>
                    <a:bodyPr/>
                    <a:lstStyle/>
                    <a:p>
                      <a:pPr algn="ctr"/>
                      <a:r>
                        <a:rPr lang="en-IN" sz="900" b="1" dirty="0">
                          <a:effectLst/>
                          <a:latin typeface="Calibri" panose="020F0502020204030204" pitchFamily="34" charset="0"/>
                        </a:rPr>
                        <a:t>Observations</a:t>
                      </a:r>
                      <a:endParaRPr lang="en-IN" sz="900" dirty="0">
                        <a:effectLst/>
                        <a:latin typeface="Arial" panose="020B0604020202020204" pitchFamily="34" charset="0"/>
                      </a:endParaRPr>
                    </a:p>
                  </a:txBody>
                  <a:tcPr anchor="ctr"/>
                </a:tc>
                <a:tc>
                  <a:txBody>
                    <a:bodyPr/>
                    <a:lstStyle/>
                    <a:p>
                      <a:pPr algn="ctr"/>
                      <a:r>
                        <a:rPr lang="en-IN" sz="900" b="1">
                          <a:effectLst/>
                          <a:latin typeface="Calibri" panose="020F0502020204030204" pitchFamily="34" charset="0"/>
                        </a:rPr>
                        <a:t>Churn</a:t>
                      </a:r>
                      <a:endParaRPr lang="en-IN" sz="900">
                        <a:effectLst/>
                        <a:latin typeface="Arial" panose="020B0604020202020204" pitchFamily="34" charset="0"/>
                      </a:endParaRPr>
                    </a:p>
                  </a:txBody>
                  <a:tcPr anchor="ctr"/>
                </a:tc>
                <a:tc>
                  <a:txBody>
                    <a:bodyPr/>
                    <a:lstStyle/>
                    <a:p>
                      <a:pPr algn="ctr"/>
                      <a:r>
                        <a:rPr lang="en-IN" sz="900" b="1">
                          <a:effectLst/>
                          <a:latin typeface="Calibri" panose="020F0502020204030204" pitchFamily="34" charset="0"/>
                        </a:rPr>
                        <a:t>Cum- Churn</a:t>
                      </a:r>
                      <a:endParaRPr lang="en-IN" sz="900">
                        <a:effectLst/>
                        <a:latin typeface="Arial" panose="020B0604020202020204" pitchFamily="34" charset="0"/>
                      </a:endParaRPr>
                    </a:p>
                  </a:txBody>
                  <a:tcPr anchor="ctr"/>
                </a:tc>
                <a:tc>
                  <a:txBody>
                    <a:bodyPr/>
                    <a:lstStyle/>
                    <a:p>
                      <a:pPr algn="ctr"/>
                      <a:r>
                        <a:rPr lang="en-IN" sz="900" b="1">
                          <a:effectLst/>
                          <a:latin typeface="Calibri" panose="020F0502020204030204" pitchFamily="34" charset="0"/>
                        </a:rPr>
                        <a:t>Gain(%Cum-Churn)</a:t>
                      </a:r>
                      <a:endParaRPr lang="en-IN" sz="900">
                        <a:effectLst/>
                        <a:latin typeface="Arial" panose="020B0604020202020204" pitchFamily="34" charset="0"/>
                      </a:endParaRPr>
                    </a:p>
                  </a:txBody>
                  <a:tcPr anchor="ctr"/>
                </a:tc>
                <a:tc>
                  <a:txBody>
                    <a:bodyPr/>
                    <a:lstStyle/>
                    <a:p>
                      <a:pPr algn="ctr"/>
                      <a:r>
                        <a:rPr lang="en-IN" sz="900" b="1">
                          <a:effectLst/>
                          <a:latin typeface="Calibri" panose="020F0502020204030204" pitchFamily="34" charset="0"/>
                        </a:rPr>
                        <a:t>Gain (Random Model)</a:t>
                      </a:r>
                      <a:endParaRPr lang="en-IN" sz="900">
                        <a:effectLst/>
                        <a:latin typeface="Arial" panose="020B0604020202020204" pitchFamily="34" charset="0"/>
                      </a:endParaRPr>
                    </a:p>
                  </a:txBody>
                  <a:tcPr anchor="ctr"/>
                </a:tc>
                <a:tc>
                  <a:txBody>
                    <a:bodyPr/>
                    <a:lstStyle/>
                    <a:p>
                      <a:pPr algn="ctr"/>
                      <a:r>
                        <a:rPr lang="en-IN" sz="900" b="1" dirty="0">
                          <a:effectLst/>
                          <a:latin typeface="Calibri" panose="020F0502020204030204" pitchFamily="34" charset="0"/>
                        </a:rPr>
                        <a:t>Lift</a:t>
                      </a:r>
                      <a:endParaRPr lang="en-IN" sz="900" dirty="0">
                        <a:effectLst/>
                        <a:latin typeface="Arial" panose="020B0604020202020204" pitchFamily="34" charset="0"/>
                      </a:endParaRPr>
                    </a:p>
                  </a:txBody>
                  <a:tcPr anchor="ctr"/>
                </a:tc>
                <a:extLst>
                  <a:ext uri="{0D108BD9-81ED-4DB2-BD59-A6C34878D82A}">
                    <a16:rowId xmlns:a16="http://schemas.microsoft.com/office/drawing/2014/main" val="3307476640"/>
                  </a:ext>
                </a:extLst>
              </a:tr>
              <a:tr h="295967">
                <a:tc>
                  <a:txBody>
                    <a:bodyPr/>
                    <a:lstStyle/>
                    <a:p>
                      <a:pPr algn="ctr"/>
                      <a:r>
                        <a:rPr lang="en-IN" sz="900">
                          <a:effectLst/>
                          <a:latin typeface="Calibri" panose="020F0502020204030204" pitchFamily="34" charset="0"/>
                        </a:rPr>
                        <a:t>1</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133</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82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82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35.8%</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10%</a:t>
                      </a:r>
                      <a:endParaRPr lang="en-IN" sz="900">
                        <a:effectLst/>
                        <a:latin typeface="Arial" panose="020B0604020202020204" pitchFamily="34" charset="0"/>
                      </a:endParaRPr>
                    </a:p>
                  </a:txBody>
                  <a:tcPr anchor="ctr"/>
                </a:tc>
                <a:tc>
                  <a:txBody>
                    <a:bodyPr/>
                    <a:lstStyle/>
                    <a:p>
                      <a:pPr algn="ctr"/>
                      <a:r>
                        <a:rPr lang="en-IN" sz="900" dirty="0">
                          <a:effectLst/>
                          <a:latin typeface="Calibri" panose="020F0502020204030204" pitchFamily="34" charset="0"/>
                        </a:rPr>
                        <a:t>3.58</a:t>
                      </a:r>
                      <a:endParaRPr lang="en-IN" sz="900" dirty="0">
                        <a:effectLst/>
                        <a:latin typeface="Arial" panose="020B0604020202020204" pitchFamily="34" charset="0"/>
                      </a:endParaRPr>
                    </a:p>
                  </a:txBody>
                  <a:tcPr anchor="ctr"/>
                </a:tc>
                <a:extLst>
                  <a:ext uri="{0D108BD9-81ED-4DB2-BD59-A6C34878D82A}">
                    <a16:rowId xmlns:a16="http://schemas.microsoft.com/office/drawing/2014/main" val="3497985813"/>
                  </a:ext>
                </a:extLst>
              </a:tr>
              <a:tr h="295967">
                <a:tc>
                  <a:txBody>
                    <a:bodyPr/>
                    <a:lstStyle/>
                    <a:p>
                      <a:pPr algn="ctr"/>
                      <a:r>
                        <a:rPr lang="en-IN" sz="900">
                          <a:effectLst/>
                          <a:latin typeface="Calibri" panose="020F0502020204030204" pitchFamily="34" charset="0"/>
                        </a:rPr>
                        <a:t>2</a:t>
                      </a:r>
                      <a:endParaRPr lang="en-IN" sz="900">
                        <a:effectLst/>
                        <a:latin typeface="Arial" panose="020B0604020202020204" pitchFamily="34" charset="0"/>
                      </a:endParaRPr>
                    </a:p>
                  </a:txBody>
                  <a:tcPr anchor="ctr"/>
                </a:tc>
                <a:tc>
                  <a:txBody>
                    <a:bodyPr/>
                    <a:lstStyle/>
                    <a:p>
                      <a:pPr algn="ctr"/>
                      <a:r>
                        <a:rPr lang="en-IN" sz="900" dirty="0">
                          <a:effectLst/>
                          <a:latin typeface="Calibri" panose="020F0502020204030204" pitchFamily="34" charset="0"/>
                        </a:rPr>
                        <a:t>133</a:t>
                      </a:r>
                      <a:endParaRPr lang="en-IN" sz="900" dirty="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43</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125</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54.6%</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20%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2.73</a:t>
                      </a:r>
                      <a:endParaRPr lang="en-IN" sz="900">
                        <a:effectLst/>
                        <a:latin typeface="Arial" panose="020B0604020202020204" pitchFamily="34" charset="0"/>
                      </a:endParaRPr>
                    </a:p>
                  </a:txBody>
                  <a:tcPr anchor="ctr"/>
                </a:tc>
                <a:extLst>
                  <a:ext uri="{0D108BD9-81ED-4DB2-BD59-A6C34878D82A}">
                    <a16:rowId xmlns:a16="http://schemas.microsoft.com/office/drawing/2014/main" val="1715959130"/>
                  </a:ext>
                </a:extLst>
              </a:tr>
              <a:tr h="295967">
                <a:tc>
                  <a:txBody>
                    <a:bodyPr/>
                    <a:lstStyle/>
                    <a:p>
                      <a:pPr algn="ctr"/>
                      <a:r>
                        <a:rPr lang="en-IN" sz="900">
                          <a:effectLst/>
                          <a:latin typeface="Calibri" panose="020F0502020204030204" pitchFamily="34" charset="0"/>
                        </a:rPr>
                        <a:t>3</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133</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42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167</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72.9%</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30%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2.43</a:t>
                      </a:r>
                      <a:endParaRPr lang="en-IN" sz="900">
                        <a:effectLst/>
                        <a:latin typeface="Arial" panose="020B0604020202020204" pitchFamily="34" charset="0"/>
                      </a:endParaRPr>
                    </a:p>
                  </a:txBody>
                  <a:tcPr anchor="ctr"/>
                </a:tc>
                <a:extLst>
                  <a:ext uri="{0D108BD9-81ED-4DB2-BD59-A6C34878D82A}">
                    <a16:rowId xmlns:a16="http://schemas.microsoft.com/office/drawing/2014/main" val="207935165"/>
                  </a:ext>
                </a:extLst>
              </a:tr>
              <a:tr h="295967">
                <a:tc>
                  <a:txBody>
                    <a:bodyPr/>
                    <a:lstStyle/>
                    <a:p>
                      <a:pPr algn="ctr"/>
                      <a:r>
                        <a:rPr lang="en-IN" sz="900">
                          <a:effectLst/>
                          <a:latin typeface="Calibri" panose="020F0502020204030204" pitchFamily="34" charset="0"/>
                        </a:rPr>
                        <a:t>4</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19</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186</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81.2%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40%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2.03</a:t>
                      </a:r>
                      <a:endParaRPr lang="en-IN" sz="900">
                        <a:effectLst/>
                        <a:latin typeface="Arial" panose="020B0604020202020204" pitchFamily="34" charset="0"/>
                      </a:endParaRPr>
                    </a:p>
                  </a:txBody>
                  <a:tcPr anchor="ctr"/>
                </a:tc>
                <a:extLst>
                  <a:ext uri="{0D108BD9-81ED-4DB2-BD59-A6C34878D82A}">
                    <a16:rowId xmlns:a16="http://schemas.microsoft.com/office/drawing/2014/main" val="353784498"/>
                  </a:ext>
                </a:extLst>
              </a:tr>
              <a:tr h="295967">
                <a:tc>
                  <a:txBody>
                    <a:bodyPr/>
                    <a:lstStyle/>
                    <a:p>
                      <a:pPr algn="ctr"/>
                      <a:r>
                        <a:rPr lang="en-IN" sz="900">
                          <a:effectLst/>
                          <a:latin typeface="Calibri" panose="020F0502020204030204" pitchFamily="34" charset="0"/>
                        </a:rPr>
                        <a:t>5</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196</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85.6%</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50%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1.71</a:t>
                      </a:r>
                      <a:endParaRPr lang="en-IN" sz="900">
                        <a:effectLst/>
                        <a:latin typeface="Arial" panose="020B0604020202020204" pitchFamily="34" charset="0"/>
                      </a:endParaRPr>
                    </a:p>
                  </a:txBody>
                  <a:tcPr anchor="ctr"/>
                </a:tc>
                <a:extLst>
                  <a:ext uri="{0D108BD9-81ED-4DB2-BD59-A6C34878D82A}">
                    <a16:rowId xmlns:a16="http://schemas.microsoft.com/office/drawing/2014/main" val="1739764516"/>
                  </a:ext>
                </a:extLst>
              </a:tr>
              <a:tr h="295967">
                <a:tc>
                  <a:txBody>
                    <a:bodyPr/>
                    <a:lstStyle/>
                    <a:p>
                      <a:pPr algn="ctr"/>
                      <a:r>
                        <a:rPr lang="en-IN" sz="900">
                          <a:effectLst/>
                          <a:latin typeface="Calibri" panose="020F0502020204030204" pitchFamily="34" charset="0"/>
                        </a:rPr>
                        <a:t>6</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3</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199</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86.9%</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60%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1.45</a:t>
                      </a:r>
                      <a:endParaRPr lang="en-IN" sz="900">
                        <a:effectLst/>
                        <a:latin typeface="Arial" panose="020B0604020202020204" pitchFamily="34" charset="0"/>
                      </a:endParaRPr>
                    </a:p>
                  </a:txBody>
                  <a:tcPr anchor="ctr"/>
                </a:tc>
                <a:extLst>
                  <a:ext uri="{0D108BD9-81ED-4DB2-BD59-A6C34878D82A}">
                    <a16:rowId xmlns:a16="http://schemas.microsoft.com/office/drawing/2014/main" val="2773901730"/>
                  </a:ext>
                </a:extLst>
              </a:tr>
              <a:tr h="295967">
                <a:tc>
                  <a:txBody>
                    <a:bodyPr/>
                    <a:lstStyle/>
                    <a:p>
                      <a:pPr algn="ctr"/>
                      <a:r>
                        <a:rPr lang="en-IN" sz="900">
                          <a:effectLst/>
                          <a:latin typeface="Calibri" panose="020F0502020204030204" pitchFamily="34" charset="0"/>
                        </a:rPr>
                        <a:t>7</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209</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91.3%</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70%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1.30</a:t>
                      </a:r>
                      <a:endParaRPr lang="en-IN" sz="900">
                        <a:effectLst/>
                        <a:latin typeface="Arial" panose="020B0604020202020204" pitchFamily="34" charset="0"/>
                      </a:endParaRPr>
                    </a:p>
                  </a:txBody>
                  <a:tcPr anchor="ctr"/>
                </a:tc>
                <a:extLst>
                  <a:ext uri="{0D108BD9-81ED-4DB2-BD59-A6C34878D82A}">
                    <a16:rowId xmlns:a16="http://schemas.microsoft.com/office/drawing/2014/main" val="920697581"/>
                  </a:ext>
                </a:extLst>
              </a:tr>
              <a:tr h="295967">
                <a:tc>
                  <a:txBody>
                    <a:bodyPr/>
                    <a:lstStyle/>
                    <a:p>
                      <a:pPr algn="ctr"/>
                      <a:r>
                        <a:rPr lang="en-IN" sz="900">
                          <a:effectLst/>
                          <a:latin typeface="Calibri" panose="020F0502020204030204" pitchFamily="34" charset="0"/>
                        </a:rPr>
                        <a:t>8</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6</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215</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93.9%</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80%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1.17</a:t>
                      </a:r>
                      <a:endParaRPr lang="en-IN" sz="900">
                        <a:effectLst/>
                        <a:latin typeface="Arial" panose="020B0604020202020204" pitchFamily="34" charset="0"/>
                      </a:endParaRPr>
                    </a:p>
                  </a:txBody>
                  <a:tcPr anchor="ctr"/>
                </a:tc>
                <a:extLst>
                  <a:ext uri="{0D108BD9-81ED-4DB2-BD59-A6C34878D82A}">
                    <a16:rowId xmlns:a16="http://schemas.microsoft.com/office/drawing/2014/main" val="3862874319"/>
                  </a:ext>
                </a:extLst>
              </a:tr>
              <a:tr h="295967">
                <a:tc>
                  <a:txBody>
                    <a:bodyPr/>
                    <a:lstStyle/>
                    <a:p>
                      <a:pPr algn="ctr"/>
                      <a:r>
                        <a:rPr lang="en-IN" sz="900">
                          <a:effectLst/>
                          <a:latin typeface="Calibri" panose="020F0502020204030204" pitchFamily="34" charset="0"/>
                        </a:rPr>
                        <a:t>9</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5</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220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96.1%</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90%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1.07</a:t>
                      </a:r>
                      <a:endParaRPr lang="en-IN" sz="900">
                        <a:effectLst/>
                        <a:latin typeface="Arial" panose="020B0604020202020204" pitchFamily="34" charset="0"/>
                      </a:endParaRPr>
                    </a:p>
                  </a:txBody>
                  <a:tcPr anchor="ctr"/>
                </a:tc>
                <a:extLst>
                  <a:ext uri="{0D108BD9-81ED-4DB2-BD59-A6C34878D82A}">
                    <a16:rowId xmlns:a16="http://schemas.microsoft.com/office/drawing/2014/main" val="3643322747"/>
                  </a:ext>
                </a:extLst>
              </a:tr>
              <a:tr h="295967">
                <a:tc>
                  <a:txBody>
                    <a:bodyPr/>
                    <a:lstStyle/>
                    <a:p>
                      <a:pPr algn="ctr"/>
                      <a:r>
                        <a:rPr lang="en-IN" sz="900">
                          <a:effectLst/>
                          <a:latin typeface="Calibri" panose="020F0502020204030204" pitchFamily="34" charset="0"/>
                        </a:rPr>
                        <a:t>10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132</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9</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229</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100.0%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100%</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1.00</a:t>
                      </a:r>
                      <a:endParaRPr lang="en-IN" sz="900">
                        <a:effectLst/>
                        <a:latin typeface="Arial" panose="020B0604020202020204" pitchFamily="34" charset="0"/>
                      </a:endParaRPr>
                    </a:p>
                  </a:txBody>
                  <a:tcPr anchor="ctr"/>
                </a:tc>
                <a:extLst>
                  <a:ext uri="{0D108BD9-81ED-4DB2-BD59-A6C34878D82A}">
                    <a16:rowId xmlns:a16="http://schemas.microsoft.com/office/drawing/2014/main" val="382417278"/>
                  </a:ext>
                </a:extLst>
              </a:tr>
              <a:tr h="295967">
                <a:tc>
                  <a:txBody>
                    <a:bodyPr/>
                    <a:lstStyle/>
                    <a:p>
                      <a:pPr algn="ctr"/>
                      <a:r>
                        <a:rPr lang="en-IN" sz="900" dirty="0">
                          <a:effectLst/>
                          <a:latin typeface="Calibri" panose="020F0502020204030204" pitchFamily="34" charset="0"/>
                        </a:rPr>
                        <a:t>Total </a:t>
                      </a:r>
                      <a:endParaRPr lang="en-IN" sz="900" dirty="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1323</a:t>
                      </a:r>
                      <a:endParaRPr lang="en-IN" sz="900">
                        <a:effectLst/>
                        <a:latin typeface="Arial" panose="020B0604020202020204" pitchFamily="34" charset="0"/>
                      </a:endParaRPr>
                    </a:p>
                  </a:txBody>
                  <a:tcPr anchor="ctr"/>
                </a:tc>
                <a:tc>
                  <a:txBody>
                    <a:bodyPr/>
                    <a:lstStyle/>
                    <a:p>
                      <a:pPr algn="ctr"/>
                      <a:r>
                        <a:rPr lang="en-IN" sz="900">
                          <a:effectLst/>
                          <a:latin typeface="Calibri" panose="020F0502020204030204" pitchFamily="34" charset="0"/>
                        </a:rPr>
                        <a:t>229</a:t>
                      </a:r>
                      <a:endParaRPr lang="en-IN" sz="900">
                        <a:effectLst/>
                        <a:latin typeface="Arial" panose="020B0604020202020204" pitchFamily="34" charset="0"/>
                      </a:endParaRPr>
                    </a:p>
                  </a:txBody>
                  <a:tcPr anchor="ctr"/>
                </a:tc>
                <a:tc>
                  <a:txBody>
                    <a:bodyPr/>
                    <a:lstStyle/>
                    <a:p>
                      <a:pPr algn="ctr"/>
                      <a:br>
                        <a:rPr lang="en-IN" sz="900">
                          <a:effectLst/>
                          <a:latin typeface="Calibri" panose="020F0502020204030204" pitchFamily="34" charset="0"/>
                        </a:rPr>
                      </a:br>
                      <a:endParaRPr lang="en-IN" sz="900">
                        <a:effectLst/>
                        <a:latin typeface="Arial" panose="020B0604020202020204" pitchFamily="34" charset="0"/>
                      </a:endParaRPr>
                    </a:p>
                  </a:txBody>
                  <a:tcPr anchor="ctr"/>
                </a:tc>
                <a:tc>
                  <a:txBody>
                    <a:bodyPr/>
                    <a:lstStyle/>
                    <a:p>
                      <a:pPr algn="ctr"/>
                      <a:br>
                        <a:rPr lang="en-IN" sz="900">
                          <a:effectLst/>
                          <a:latin typeface="Calibri" panose="020F0502020204030204" pitchFamily="34" charset="0"/>
                        </a:rPr>
                      </a:br>
                      <a:endParaRPr lang="en-IN" sz="900">
                        <a:effectLst/>
                        <a:latin typeface="Arial" panose="020B0604020202020204" pitchFamily="34" charset="0"/>
                      </a:endParaRPr>
                    </a:p>
                  </a:txBody>
                  <a:tcPr anchor="ctr"/>
                </a:tc>
                <a:tc>
                  <a:txBody>
                    <a:bodyPr/>
                    <a:lstStyle/>
                    <a:p>
                      <a:pPr algn="l"/>
                      <a:br>
                        <a:rPr lang="en-IN" sz="900">
                          <a:effectLst/>
                          <a:latin typeface="Arial" panose="020B0604020202020204" pitchFamily="34" charset="0"/>
                        </a:rPr>
                      </a:br>
                      <a:endParaRPr lang="en-IN" sz="900">
                        <a:effectLst/>
                        <a:latin typeface="Arial" panose="020B0604020202020204" pitchFamily="34" charset="0"/>
                      </a:endParaRPr>
                    </a:p>
                  </a:txBody>
                  <a:tcPr anchor="ctr"/>
                </a:tc>
                <a:tc>
                  <a:txBody>
                    <a:bodyPr/>
                    <a:lstStyle/>
                    <a:p>
                      <a:pPr algn="l"/>
                      <a:br>
                        <a:rPr lang="en-IN" sz="900" dirty="0">
                          <a:effectLst/>
                          <a:latin typeface="Arial" panose="020B0604020202020204" pitchFamily="34" charset="0"/>
                        </a:rPr>
                      </a:br>
                      <a:endParaRPr lang="en-IN" sz="900" dirty="0">
                        <a:effectLst/>
                        <a:latin typeface="Arial" panose="020B0604020202020204" pitchFamily="34" charset="0"/>
                      </a:endParaRPr>
                    </a:p>
                  </a:txBody>
                  <a:tcPr anchor="ctr"/>
                </a:tc>
                <a:extLst>
                  <a:ext uri="{0D108BD9-81ED-4DB2-BD59-A6C34878D82A}">
                    <a16:rowId xmlns:a16="http://schemas.microsoft.com/office/drawing/2014/main" val="795060070"/>
                  </a:ext>
                </a:extLst>
              </a:tr>
            </a:tbl>
          </a:graphicData>
        </a:graphic>
      </p:graphicFrame>
    </p:spTree>
    <p:extLst>
      <p:ext uri="{BB962C8B-B14F-4D97-AF65-F5344CB8AC3E}">
        <p14:creationId xmlns:p14="http://schemas.microsoft.com/office/powerpoint/2010/main" val="203154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C9927-7C88-44C8-B58E-82BB35FEE005}"/>
              </a:ext>
            </a:extLst>
          </p:cNvPr>
          <p:cNvSpPr>
            <a:spLocks noGrp="1"/>
          </p:cNvSpPr>
          <p:nvPr>
            <p:ph type="title"/>
          </p:nvPr>
        </p:nvSpPr>
        <p:spPr/>
        <p:txBody>
          <a:bodyPr>
            <a:normAutofit/>
          </a:bodyPr>
          <a:lstStyle/>
          <a:p>
            <a:r>
              <a:rPr lang="en-GB" dirty="0"/>
              <a:t>Model Assessment (KSS)</a:t>
            </a:r>
            <a:endParaRPr lang="en-IN" dirty="0"/>
          </a:p>
        </p:txBody>
      </p:sp>
      <p:graphicFrame>
        <p:nvGraphicFramePr>
          <p:cNvPr id="11" name="Content Placeholder 10">
            <a:extLst>
              <a:ext uri="{FF2B5EF4-FFF2-40B4-BE49-F238E27FC236}">
                <a16:creationId xmlns:a16="http://schemas.microsoft.com/office/drawing/2014/main" id="{78ED83B0-3D51-4CAE-BBFA-8F5CE326E812}"/>
              </a:ext>
            </a:extLst>
          </p:cNvPr>
          <p:cNvGraphicFramePr>
            <a:graphicFrameLocks noGrp="1"/>
          </p:cNvGraphicFramePr>
          <p:nvPr>
            <p:ph idx="1"/>
            <p:extLst>
              <p:ext uri="{D42A27DB-BD31-4B8C-83A1-F6EECF244321}">
                <p14:modId xmlns:p14="http://schemas.microsoft.com/office/powerpoint/2010/main" val="872033786"/>
              </p:ext>
            </p:extLst>
          </p:nvPr>
        </p:nvGraphicFramePr>
        <p:xfrm>
          <a:off x="380611" y="2371791"/>
          <a:ext cx="5497677" cy="4104590"/>
        </p:xfrm>
        <a:graphic>
          <a:graphicData uri="http://schemas.openxmlformats.org/drawingml/2006/table">
            <a:tbl>
              <a:tblPr firstRow="1" bandRow="1">
                <a:tableStyleId>{5C22544A-7EE6-4342-B048-85BDC9FD1C3A}</a:tableStyleId>
              </a:tblPr>
              <a:tblGrid>
                <a:gridCol w="610853">
                  <a:extLst>
                    <a:ext uri="{9D8B030D-6E8A-4147-A177-3AD203B41FA5}">
                      <a16:colId xmlns:a16="http://schemas.microsoft.com/office/drawing/2014/main" val="925488777"/>
                    </a:ext>
                  </a:extLst>
                </a:gridCol>
                <a:gridCol w="610853">
                  <a:extLst>
                    <a:ext uri="{9D8B030D-6E8A-4147-A177-3AD203B41FA5}">
                      <a16:colId xmlns:a16="http://schemas.microsoft.com/office/drawing/2014/main" val="2994736114"/>
                    </a:ext>
                  </a:extLst>
                </a:gridCol>
                <a:gridCol w="610853">
                  <a:extLst>
                    <a:ext uri="{9D8B030D-6E8A-4147-A177-3AD203B41FA5}">
                      <a16:colId xmlns:a16="http://schemas.microsoft.com/office/drawing/2014/main" val="3231639535"/>
                    </a:ext>
                  </a:extLst>
                </a:gridCol>
                <a:gridCol w="610853">
                  <a:extLst>
                    <a:ext uri="{9D8B030D-6E8A-4147-A177-3AD203B41FA5}">
                      <a16:colId xmlns:a16="http://schemas.microsoft.com/office/drawing/2014/main" val="2998593759"/>
                    </a:ext>
                  </a:extLst>
                </a:gridCol>
                <a:gridCol w="610853">
                  <a:extLst>
                    <a:ext uri="{9D8B030D-6E8A-4147-A177-3AD203B41FA5}">
                      <a16:colId xmlns:a16="http://schemas.microsoft.com/office/drawing/2014/main" val="2126137534"/>
                    </a:ext>
                  </a:extLst>
                </a:gridCol>
                <a:gridCol w="610853">
                  <a:extLst>
                    <a:ext uri="{9D8B030D-6E8A-4147-A177-3AD203B41FA5}">
                      <a16:colId xmlns:a16="http://schemas.microsoft.com/office/drawing/2014/main" val="2390352842"/>
                    </a:ext>
                  </a:extLst>
                </a:gridCol>
                <a:gridCol w="610853">
                  <a:extLst>
                    <a:ext uri="{9D8B030D-6E8A-4147-A177-3AD203B41FA5}">
                      <a16:colId xmlns:a16="http://schemas.microsoft.com/office/drawing/2014/main" val="2115750324"/>
                    </a:ext>
                  </a:extLst>
                </a:gridCol>
                <a:gridCol w="610853">
                  <a:extLst>
                    <a:ext uri="{9D8B030D-6E8A-4147-A177-3AD203B41FA5}">
                      <a16:colId xmlns:a16="http://schemas.microsoft.com/office/drawing/2014/main" val="2371788894"/>
                    </a:ext>
                  </a:extLst>
                </a:gridCol>
                <a:gridCol w="610853">
                  <a:extLst>
                    <a:ext uri="{9D8B030D-6E8A-4147-A177-3AD203B41FA5}">
                      <a16:colId xmlns:a16="http://schemas.microsoft.com/office/drawing/2014/main" val="1639536061"/>
                    </a:ext>
                  </a:extLst>
                </a:gridCol>
              </a:tblGrid>
              <a:tr h="708715">
                <a:tc>
                  <a:txBody>
                    <a:bodyPr/>
                    <a:lstStyle/>
                    <a:p>
                      <a:pPr algn="ctr"/>
                      <a:r>
                        <a:rPr lang="en-IN" sz="1050" b="1" dirty="0">
                          <a:effectLst/>
                          <a:latin typeface="Calibri" panose="020F0502020204030204" pitchFamily="34" charset="0"/>
                        </a:rPr>
                        <a:t>Decile</a:t>
                      </a:r>
                      <a:endParaRPr lang="en-IN" sz="1050" dirty="0">
                        <a:effectLst/>
                        <a:latin typeface="Arial" panose="020B0604020202020204" pitchFamily="34" charset="0"/>
                      </a:endParaRPr>
                    </a:p>
                  </a:txBody>
                  <a:tcPr anchor="ctr"/>
                </a:tc>
                <a:tc>
                  <a:txBody>
                    <a:bodyPr/>
                    <a:lstStyle/>
                    <a:p>
                      <a:pPr algn="ctr"/>
                      <a:r>
                        <a:rPr lang="en-IN" sz="1050" b="1">
                          <a:effectLst/>
                          <a:latin typeface="Calibri" panose="020F0502020204030204" pitchFamily="34" charset="0"/>
                        </a:rPr>
                        <a:t>Observations</a:t>
                      </a:r>
                      <a:endParaRPr lang="en-IN" sz="1050">
                        <a:effectLst/>
                        <a:latin typeface="Arial" panose="020B0604020202020204" pitchFamily="34" charset="0"/>
                      </a:endParaRPr>
                    </a:p>
                  </a:txBody>
                  <a:tcPr anchor="ctr"/>
                </a:tc>
                <a:tc>
                  <a:txBody>
                    <a:bodyPr/>
                    <a:lstStyle/>
                    <a:p>
                      <a:pPr algn="ctr"/>
                      <a:r>
                        <a:rPr lang="en-IN" sz="1050" b="1">
                          <a:effectLst/>
                          <a:latin typeface="Calibri" panose="020F0502020204030204" pitchFamily="34" charset="0"/>
                        </a:rPr>
                        <a:t>Churn</a:t>
                      </a:r>
                      <a:endParaRPr lang="en-IN" sz="1050">
                        <a:effectLst/>
                        <a:latin typeface="Arial" panose="020B0604020202020204" pitchFamily="34" charset="0"/>
                      </a:endParaRPr>
                    </a:p>
                  </a:txBody>
                  <a:tcPr anchor="ctr"/>
                </a:tc>
                <a:tc>
                  <a:txBody>
                    <a:bodyPr/>
                    <a:lstStyle/>
                    <a:p>
                      <a:pPr algn="ctr"/>
                      <a:r>
                        <a:rPr lang="en-IN" sz="1050" b="1">
                          <a:effectLst/>
                          <a:latin typeface="Calibri" panose="020F0502020204030204" pitchFamily="34" charset="0"/>
                        </a:rPr>
                        <a:t>Cum- Churn</a:t>
                      </a:r>
                      <a:endParaRPr lang="en-IN" sz="1050">
                        <a:effectLst/>
                        <a:latin typeface="Arial" panose="020B0604020202020204" pitchFamily="34" charset="0"/>
                      </a:endParaRPr>
                    </a:p>
                  </a:txBody>
                  <a:tcPr anchor="ctr"/>
                </a:tc>
                <a:tc>
                  <a:txBody>
                    <a:bodyPr/>
                    <a:lstStyle/>
                    <a:p>
                      <a:pPr algn="ctr"/>
                      <a:r>
                        <a:rPr lang="en-IN" sz="1050" b="1">
                          <a:effectLst/>
                          <a:latin typeface="Calibri" panose="020F0502020204030204" pitchFamily="34" charset="0"/>
                        </a:rPr>
                        <a:t>% Cum-Churn</a:t>
                      </a:r>
                      <a:endParaRPr lang="en-IN" sz="1050">
                        <a:effectLst/>
                        <a:latin typeface="Arial" panose="020B0604020202020204" pitchFamily="34" charset="0"/>
                      </a:endParaRPr>
                    </a:p>
                  </a:txBody>
                  <a:tcPr anchor="ctr"/>
                </a:tc>
                <a:tc>
                  <a:txBody>
                    <a:bodyPr/>
                    <a:lstStyle/>
                    <a:p>
                      <a:pPr algn="ctr"/>
                      <a:r>
                        <a:rPr lang="en-IN" sz="1050" b="1">
                          <a:effectLst/>
                          <a:latin typeface="Calibri" panose="020F0502020204030204" pitchFamily="34" charset="0"/>
                        </a:rPr>
                        <a:t>Non- Churn</a:t>
                      </a:r>
                      <a:endParaRPr lang="en-IN" sz="1050">
                        <a:effectLst/>
                        <a:latin typeface="Arial" panose="020B0604020202020204" pitchFamily="34" charset="0"/>
                      </a:endParaRPr>
                    </a:p>
                  </a:txBody>
                  <a:tcPr anchor="ctr"/>
                </a:tc>
                <a:tc>
                  <a:txBody>
                    <a:bodyPr/>
                    <a:lstStyle/>
                    <a:p>
                      <a:pPr algn="ctr"/>
                      <a:r>
                        <a:rPr lang="en-IN" sz="1050" b="1">
                          <a:effectLst/>
                          <a:latin typeface="Calibri" panose="020F0502020204030204" pitchFamily="34" charset="0"/>
                        </a:rPr>
                        <a:t>Cum-Non-Churn</a:t>
                      </a:r>
                      <a:endParaRPr lang="en-IN" sz="1050">
                        <a:effectLst/>
                        <a:latin typeface="Arial" panose="020B0604020202020204" pitchFamily="34" charset="0"/>
                      </a:endParaRPr>
                    </a:p>
                  </a:txBody>
                  <a:tcPr anchor="ctr"/>
                </a:tc>
                <a:tc>
                  <a:txBody>
                    <a:bodyPr/>
                    <a:lstStyle/>
                    <a:p>
                      <a:pPr algn="ctr"/>
                      <a:r>
                        <a:rPr lang="en-IN" sz="1050" b="1">
                          <a:effectLst/>
                          <a:latin typeface="Calibri" panose="020F0502020204030204" pitchFamily="34" charset="0"/>
                        </a:rPr>
                        <a:t>%Cum-Non-Churn</a:t>
                      </a:r>
                      <a:endParaRPr lang="en-IN" sz="1050">
                        <a:effectLst/>
                        <a:latin typeface="Arial" panose="020B0604020202020204" pitchFamily="34" charset="0"/>
                      </a:endParaRPr>
                    </a:p>
                  </a:txBody>
                  <a:tcPr anchor="ctr"/>
                </a:tc>
                <a:tc>
                  <a:txBody>
                    <a:bodyPr/>
                    <a:lstStyle/>
                    <a:p>
                      <a:pPr algn="ctr"/>
                      <a:r>
                        <a:rPr lang="en-IN" sz="1050" b="1" dirty="0">
                          <a:effectLst/>
                          <a:latin typeface="Calibri" panose="020F0502020204030204" pitchFamily="34" charset="0"/>
                        </a:rPr>
                        <a:t>(%Cum-Churn) - (%Cum-Non-Churn)</a:t>
                      </a:r>
                      <a:endParaRPr lang="en-IN" sz="1050" dirty="0">
                        <a:effectLst/>
                        <a:latin typeface="Arial" panose="020B0604020202020204" pitchFamily="34" charset="0"/>
                      </a:endParaRPr>
                    </a:p>
                  </a:txBody>
                  <a:tcPr anchor="ctr"/>
                </a:tc>
                <a:extLst>
                  <a:ext uri="{0D108BD9-81ED-4DB2-BD59-A6C34878D82A}">
                    <a16:rowId xmlns:a16="http://schemas.microsoft.com/office/drawing/2014/main" val="239931965"/>
                  </a:ext>
                </a:extLst>
              </a:tr>
              <a:tr h="264155">
                <a:tc>
                  <a:txBody>
                    <a:bodyPr/>
                    <a:lstStyle/>
                    <a:p>
                      <a:pPr algn="ctr"/>
                      <a:r>
                        <a:rPr lang="en-IN" sz="1050">
                          <a:effectLst/>
                          <a:latin typeface="Calibri" panose="020F0502020204030204" pitchFamily="34" charset="0"/>
                        </a:rPr>
                        <a:t>1</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82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82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35.8%</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51</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51</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4.7%</a:t>
                      </a:r>
                      <a:endParaRPr lang="en-IN" sz="1050">
                        <a:effectLst/>
                        <a:latin typeface="Arial" panose="020B0604020202020204" pitchFamily="34" charset="0"/>
                      </a:endParaRPr>
                    </a:p>
                  </a:txBody>
                  <a:tcPr anchor="ctr"/>
                </a:tc>
                <a:tc>
                  <a:txBody>
                    <a:bodyPr/>
                    <a:lstStyle/>
                    <a:p>
                      <a:pPr algn="ctr"/>
                      <a:r>
                        <a:rPr lang="en-IN" sz="1050" dirty="0">
                          <a:effectLst/>
                          <a:latin typeface="Calibri" panose="020F0502020204030204" pitchFamily="34" charset="0"/>
                        </a:rPr>
                        <a:t>31.1%</a:t>
                      </a:r>
                      <a:endParaRPr lang="en-IN" sz="1050" dirty="0">
                        <a:effectLst/>
                        <a:latin typeface="Arial" panose="020B0604020202020204" pitchFamily="34" charset="0"/>
                      </a:endParaRPr>
                    </a:p>
                  </a:txBody>
                  <a:tcPr anchor="ctr"/>
                </a:tc>
                <a:extLst>
                  <a:ext uri="{0D108BD9-81ED-4DB2-BD59-A6C34878D82A}">
                    <a16:rowId xmlns:a16="http://schemas.microsoft.com/office/drawing/2014/main" val="1920798397"/>
                  </a:ext>
                </a:extLst>
              </a:tr>
              <a:tr h="264155">
                <a:tc>
                  <a:txBody>
                    <a:bodyPr/>
                    <a:lstStyle/>
                    <a:p>
                      <a:pPr algn="ctr"/>
                      <a:r>
                        <a:rPr lang="en-IN" sz="1050">
                          <a:effectLst/>
                          <a:latin typeface="Calibri" panose="020F0502020204030204" pitchFamily="34" charset="0"/>
                        </a:rPr>
                        <a:t>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43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125</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54.6%</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90</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141</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12.9%</a:t>
                      </a:r>
                      <a:endParaRPr lang="en-IN" sz="1050">
                        <a:effectLst/>
                        <a:latin typeface="Arial" panose="020B0604020202020204" pitchFamily="34" charset="0"/>
                      </a:endParaRPr>
                    </a:p>
                  </a:txBody>
                  <a:tcPr anchor="ctr"/>
                </a:tc>
                <a:tc>
                  <a:txBody>
                    <a:bodyPr/>
                    <a:lstStyle/>
                    <a:p>
                      <a:pPr algn="ctr"/>
                      <a:r>
                        <a:rPr lang="en-IN" sz="1050" dirty="0">
                          <a:effectLst/>
                          <a:latin typeface="Calibri" panose="020F0502020204030204" pitchFamily="34" charset="0"/>
                        </a:rPr>
                        <a:t>41.7%</a:t>
                      </a:r>
                      <a:endParaRPr lang="en-IN" sz="1050" dirty="0">
                        <a:effectLst/>
                        <a:latin typeface="Arial" panose="020B0604020202020204" pitchFamily="34" charset="0"/>
                      </a:endParaRPr>
                    </a:p>
                  </a:txBody>
                  <a:tcPr anchor="ctr"/>
                </a:tc>
                <a:extLst>
                  <a:ext uri="{0D108BD9-81ED-4DB2-BD59-A6C34878D82A}">
                    <a16:rowId xmlns:a16="http://schemas.microsoft.com/office/drawing/2014/main" val="2926503513"/>
                  </a:ext>
                </a:extLst>
              </a:tr>
              <a:tr h="264155">
                <a:tc>
                  <a:txBody>
                    <a:bodyPr/>
                    <a:lstStyle/>
                    <a:p>
                      <a:pPr algn="ctr"/>
                      <a:r>
                        <a:rPr lang="en-IN" sz="1050">
                          <a:effectLst/>
                          <a:latin typeface="Calibri" panose="020F0502020204030204" pitchFamily="34" charset="0"/>
                        </a:rPr>
                        <a:t>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42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167</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72.9%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91</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232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21.2%</a:t>
                      </a:r>
                      <a:endParaRPr lang="en-IN" sz="1050">
                        <a:effectLst/>
                        <a:latin typeface="Arial" panose="020B0604020202020204" pitchFamily="34" charset="0"/>
                      </a:endParaRPr>
                    </a:p>
                  </a:txBody>
                  <a:tcPr anchor="ctr"/>
                </a:tc>
                <a:tc>
                  <a:txBody>
                    <a:bodyPr/>
                    <a:lstStyle/>
                    <a:p>
                      <a:pPr algn="ctr"/>
                      <a:r>
                        <a:rPr lang="en-IN" sz="1050" dirty="0">
                          <a:solidFill>
                            <a:srgbClr val="FF0000"/>
                          </a:solidFill>
                          <a:effectLst/>
                          <a:highlight>
                            <a:srgbClr val="FFFF00"/>
                          </a:highlight>
                          <a:latin typeface="Calibri" panose="020F0502020204030204" pitchFamily="34" charset="0"/>
                        </a:rPr>
                        <a:t>51.7%</a:t>
                      </a:r>
                      <a:endParaRPr lang="en-IN" sz="1050" dirty="0">
                        <a:solidFill>
                          <a:srgbClr val="FF0000"/>
                        </a:solidFill>
                        <a:effectLst/>
                        <a:highlight>
                          <a:srgbClr val="FFFF00"/>
                        </a:highlight>
                        <a:latin typeface="Arial" panose="020B0604020202020204" pitchFamily="34" charset="0"/>
                      </a:endParaRPr>
                    </a:p>
                  </a:txBody>
                  <a:tcPr anchor="ctr"/>
                </a:tc>
                <a:extLst>
                  <a:ext uri="{0D108BD9-81ED-4DB2-BD59-A6C34878D82A}">
                    <a16:rowId xmlns:a16="http://schemas.microsoft.com/office/drawing/2014/main" val="4201833942"/>
                  </a:ext>
                </a:extLst>
              </a:tr>
              <a:tr h="264155">
                <a:tc>
                  <a:txBody>
                    <a:bodyPr/>
                    <a:lstStyle/>
                    <a:p>
                      <a:pPr algn="ctr"/>
                      <a:r>
                        <a:rPr lang="en-IN" sz="1050">
                          <a:effectLst/>
                          <a:latin typeface="Calibri" panose="020F0502020204030204" pitchFamily="34" charset="0"/>
                        </a:rPr>
                        <a:t>4</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186</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81.2%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113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345</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31.5%</a:t>
                      </a:r>
                      <a:endParaRPr lang="en-IN" sz="1050">
                        <a:effectLst/>
                        <a:latin typeface="Arial" panose="020B0604020202020204" pitchFamily="34" charset="0"/>
                      </a:endParaRPr>
                    </a:p>
                  </a:txBody>
                  <a:tcPr anchor="ctr"/>
                </a:tc>
                <a:tc>
                  <a:txBody>
                    <a:bodyPr/>
                    <a:lstStyle/>
                    <a:p>
                      <a:pPr algn="ctr"/>
                      <a:r>
                        <a:rPr lang="en-IN" sz="1050" dirty="0">
                          <a:effectLst/>
                          <a:latin typeface="Calibri" panose="020F0502020204030204" pitchFamily="34" charset="0"/>
                        </a:rPr>
                        <a:t>49.7%</a:t>
                      </a:r>
                      <a:endParaRPr lang="en-IN" sz="1050" dirty="0">
                        <a:effectLst/>
                        <a:latin typeface="Arial" panose="020B0604020202020204" pitchFamily="34" charset="0"/>
                      </a:endParaRPr>
                    </a:p>
                  </a:txBody>
                  <a:tcPr anchor="ctr"/>
                </a:tc>
                <a:extLst>
                  <a:ext uri="{0D108BD9-81ED-4DB2-BD59-A6C34878D82A}">
                    <a16:rowId xmlns:a16="http://schemas.microsoft.com/office/drawing/2014/main" val="3283570643"/>
                  </a:ext>
                </a:extLst>
              </a:tr>
              <a:tr h="264155">
                <a:tc>
                  <a:txBody>
                    <a:bodyPr/>
                    <a:lstStyle/>
                    <a:p>
                      <a:pPr algn="ctr"/>
                      <a:r>
                        <a:rPr lang="en-IN" sz="1050">
                          <a:effectLst/>
                          <a:latin typeface="Calibri" panose="020F0502020204030204" pitchFamily="34" charset="0"/>
                        </a:rPr>
                        <a:t>5</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10</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196</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85.6%</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122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467</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42.7%</a:t>
                      </a:r>
                      <a:endParaRPr lang="en-IN" sz="1050">
                        <a:effectLst/>
                        <a:latin typeface="Arial" panose="020B0604020202020204" pitchFamily="34" charset="0"/>
                      </a:endParaRPr>
                    </a:p>
                  </a:txBody>
                  <a:tcPr anchor="ctr"/>
                </a:tc>
                <a:tc>
                  <a:txBody>
                    <a:bodyPr/>
                    <a:lstStyle/>
                    <a:p>
                      <a:pPr algn="ctr"/>
                      <a:r>
                        <a:rPr lang="en-IN" sz="1050" dirty="0">
                          <a:effectLst/>
                          <a:latin typeface="Calibri" panose="020F0502020204030204" pitchFamily="34" charset="0"/>
                        </a:rPr>
                        <a:t>42.9%</a:t>
                      </a:r>
                      <a:endParaRPr lang="en-IN" sz="1050" dirty="0">
                        <a:effectLst/>
                        <a:latin typeface="Arial" panose="020B0604020202020204" pitchFamily="34" charset="0"/>
                      </a:endParaRPr>
                    </a:p>
                  </a:txBody>
                  <a:tcPr anchor="ctr"/>
                </a:tc>
                <a:extLst>
                  <a:ext uri="{0D108BD9-81ED-4DB2-BD59-A6C34878D82A}">
                    <a16:rowId xmlns:a16="http://schemas.microsoft.com/office/drawing/2014/main" val="584834289"/>
                  </a:ext>
                </a:extLst>
              </a:tr>
              <a:tr h="264155">
                <a:tc>
                  <a:txBody>
                    <a:bodyPr/>
                    <a:lstStyle/>
                    <a:p>
                      <a:pPr algn="ctr"/>
                      <a:r>
                        <a:rPr lang="en-IN" sz="1050">
                          <a:effectLst/>
                          <a:latin typeface="Calibri" panose="020F0502020204030204" pitchFamily="34" charset="0"/>
                        </a:rPr>
                        <a:t>6</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199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86.9%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129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596</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54.5%</a:t>
                      </a:r>
                      <a:endParaRPr lang="en-IN" sz="1050">
                        <a:effectLst/>
                        <a:latin typeface="Arial" panose="020B0604020202020204" pitchFamily="34" charset="0"/>
                      </a:endParaRPr>
                    </a:p>
                  </a:txBody>
                  <a:tcPr anchor="ctr"/>
                </a:tc>
                <a:tc>
                  <a:txBody>
                    <a:bodyPr/>
                    <a:lstStyle/>
                    <a:p>
                      <a:pPr algn="ctr"/>
                      <a:r>
                        <a:rPr lang="en-IN" sz="1050" dirty="0">
                          <a:effectLst/>
                          <a:latin typeface="Calibri" panose="020F0502020204030204" pitchFamily="34" charset="0"/>
                        </a:rPr>
                        <a:t>32.4%</a:t>
                      </a:r>
                      <a:endParaRPr lang="en-IN" sz="1050" dirty="0">
                        <a:effectLst/>
                        <a:latin typeface="Arial" panose="020B0604020202020204" pitchFamily="34" charset="0"/>
                      </a:endParaRPr>
                    </a:p>
                  </a:txBody>
                  <a:tcPr anchor="ctr"/>
                </a:tc>
                <a:extLst>
                  <a:ext uri="{0D108BD9-81ED-4DB2-BD59-A6C34878D82A}">
                    <a16:rowId xmlns:a16="http://schemas.microsoft.com/office/drawing/2014/main" val="2478646441"/>
                  </a:ext>
                </a:extLst>
              </a:tr>
              <a:tr h="264155">
                <a:tc>
                  <a:txBody>
                    <a:bodyPr/>
                    <a:lstStyle/>
                    <a:p>
                      <a:pPr algn="ctr"/>
                      <a:r>
                        <a:rPr lang="en-IN" sz="1050">
                          <a:effectLst/>
                          <a:latin typeface="Calibri" panose="020F0502020204030204" pitchFamily="34" charset="0"/>
                        </a:rPr>
                        <a:t>7</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10</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209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91.3%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122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718</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65.6%</a:t>
                      </a:r>
                      <a:endParaRPr lang="en-IN" sz="1050">
                        <a:effectLst/>
                        <a:latin typeface="Arial" panose="020B0604020202020204" pitchFamily="34" charset="0"/>
                      </a:endParaRPr>
                    </a:p>
                  </a:txBody>
                  <a:tcPr anchor="ctr"/>
                </a:tc>
                <a:tc>
                  <a:txBody>
                    <a:bodyPr/>
                    <a:lstStyle/>
                    <a:p>
                      <a:pPr algn="ctr"/>
                      <a:r>
                        <a:rPr lang="en-IN" sz="1050" dirty="0">
                          <a:effectLst/>
                          <a:latin typeface="Calibri" panose="020F0502020204030204" pitchFamily="34" charset="0"/>
                        </a:rPr>
                        <a:t>25.6%</a:t>
                      </a:r>
                      <a:endParaRPr lang="en-IN" sz="1050" dirty="0">
                        <a:effectLst/>
                        <a:latin typeface="Arial" panose="020B0604020202020204" pitchFamily="34" charset="0"/>
                      </a:endParaRPr>
                    </a:p>
                  </a:txBody>
                  <a:tcPr anchor="ctr"/>
                </a:tc>
                <a:extLst>
                  <a:ext uri="{0D108BD9-81ED-4DB2-BD59-A6C34878D82A}">
                    <a16:rowId xmlns:a16="http://schemas.microsoft.com/office/drawing/2014/main" val="2745328728"/>
                  </a:ext>
                </a:extLst>
              </a:tr>
              <a:tr h="264155">
                <a:tc>
                  <a:txBody>
                    <a:bodyPr/>
                    <a:lstStyle/>
                    <a:p>
                      <a:pPr algn="ctr"/>
                      <a:r>
                        <a:rPr lang="en-IN" sz="1050">
                          <a:effectLst/>
                          <a:latin typeface="Calibri" panose="020F0502020204030204" pitchFamily="34" charset="0"/>
                        </a:rPr>
                        <a:t>8</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6</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215</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93.9%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126</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844</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77.1%</a:t>
                      </a:r>
                      <a:endParaRPr lang="en-IN" sz="1050">
                        <a:effectLst/>
                        <a:latin typeface="Arial" panose="020B0604020202020204" pitchFamily="34" charset="0"/>
                      </a:endParaRPr>
                    </a:p>
                  </a:txBody>
                  <a:tcPr anchor="ctr"/>
                </a:tc>
                <a:tc>
                  <a:txBody>
                    <a:bodyPr/>
                    <a:lstStyle/>
                    <a:p>
                      <a:pPr algn="ctr"/>
                      <a:r>
                        <a:rPr lang="en-IN" sz="1050" dirty="0">
                          <a:effectLst/>
                          <a:latin typeface="Calibri" panose="020F0502020204030204" pitchFamily="34" charset="0"/>
                        </a:rPr>
                        <a:t>16.7%</a:t>
                      </a:r>
                      <a:endParaRPr lang="en-IN" sz="1050" dirty="0">
                        <a:effectLst/>
                        <a:latin typeface="Arial" panose="020B0604020202020204" pitchFamily="34" charset="0"/>
                      </a:endParaRPr>
                    </a:p>
                  </a:txBody>
                  <a:tcPr anchor="ctr"/>
                </a:tc>
                <a:extLst>
                  <a:ext uri="{0D108BD9-81ED-4DB2-BD59-A6C34878D82A}">
                    <a16:rowId xmlns:a16="http://schemas.microsoft.com/office/drawing/2014/main" val="1532936390"/>
                  </a:ext>
                </a:extLst>
              </a:tr>
              <a:tr h="264155">
                <a:tc>
                  <a:txBody>
                    <a:bodyPr/>
                    <a:lstStyle/>
                    <a:p>
                      <a:pPr algn="ctr"/>
                      <a:r>
                        <a:rPr lang="en-IN" sz="1050">
                          <a:effectLst/>
                          <a:latin typeface="Calibri" panose="020F0502020204030204" pitchFamily="34" charset="0"/>
                        </a:rPr>
                        <a:t>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5</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220</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96.1%</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127</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971</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88.8%</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7.3%</a:t>
                      </a:r>
                      <a:endParaRPr lang="en-IN" sz="1050">
                        <a:effectLst/>
                        <a:latin typeface="Arial" panose="020B0604020202020204" pitchFamily="34" charset="0"/>
                      </a:endParaRPr>
                    </a:p>
                  </a:txBody>
                  <a:tcPr anchor="ctr"/>
                </a:tc>
                <a:extLst>
                  <a:ext uri="{0D108BD9-81ED-4DB2-BD59-A6C34878D82A}">
                    <a16:rowId xmlns:a16="http://schemas.microsoft.com/office/drawing/2014/main" val="999618551"/>
                  </a:ext>
                </a:extLst>
              </a:tr>
              <a:tr h="264155">
                <a:tc>
                  <a:txBody>
                    <a:bodyPr/>
                    <a:lstStyle/>
                    <a:p>
                      <a:pPr algn="ctr"/>
                      <a:r>
                        <a:rPr lang="en-IN" sz="1050">
                          <a:effectLst/>
                          <a:latin typeface="Calibri" panose="020F0502020204030204" pitchFamily="34" charset="0"/>
                        </a:rPr>
                        <a:t>10</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132</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229</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100.0%</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123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1094</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100.0%</a:t>
                      </a:r>
                      <a:endParaRPr lang="en-IN" sz="1050">
                        <a:effectLst/>
                        <a:latin typeface="Arial" panose="020B0604020202020204" pitchFamily="34" charset="0"/>
                      </a:endParaRPr>
                    </a:p>
                  </a:txBody>
                  <a:tcPr anchor="ctr"/>
                </a:tc>
                <a:tc>
                  <a:txBody>
                    <a:bodyPr/>
                    <a:lstStyle/>
                    <a:p>
                      <a:pPr algn="ctr"/>
                      <a:r>
                        <a:rPr lang="en-IN" sz="1050" dirty="0">
                          <a:effectLst/>
                          <a:latin typeface="Calibri" panose="020F0502020204030204" pitchFamily="34" charset="0"/>
                        </a:rPr>
                        <a:t>0.0%</a:t>
                      </a:r>
                      <a:endParaRPr lang="en-IN" sz="1050" dirty="0">
                        <a:effectLst/>
                        <a:latin typeface="Arial" panose="020B0604020202020204" pitchFamily="34" charset="0"/>
                      </a:endParaRPr>
                    </a:p>
                  </a:txBody>
                  <a:tcPr anchor="ctr"/>
                </a:tc>
                <a:extLst>
                  <a:ext uri="{0D108BD9-81ED-4DB2-BD59-A6C34878D82A}">
                    <a16:rowId xmlns:a16="http://schemas.microsoft.com/office/drawing/2014/main" val="1386506945"/>
                  </a:ext>
                </a:extLst>
              </a:tr>
              <a:tr h="333513">
                <a:tc>
                  <a:txBody>
                    <a:bodyPr/>
                    <a:lstStyle/>
                    <a:p>
                      <a:pPr algn="ctr"/>
                      <a:r>
                        <a:rPr lang="en-IN" sz="1050" dirty="0">
                          <a:effectLst/>
                          <a:latin typeface="Calibri" panose="020F0502020204030204" pitchFamily="34" charset="0"/>
                        </a:rPr>
                        <a:t>Total </a:t>
                      </a:r>
                      <a:endParaRPr lang="en-IN" sz="1050" dirty="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1323</a:t>
                      </a: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229</a:t>
                      </a:r>
                      <a:endParaRPr lang="en-IN" sz="1050">
                        <a:effectLst/>
                        <a:latin typeface="Arial" panose="020B0604020202020204" pitchFamily="34" charset="0"/>
                      </a:endParaRPr>
                    </a:p>
                  </a:txBody>
                  <a:tcPr anchor="ctr"/>
                </a:tc>
                <a:tc>
                  <a:txBody>
                    <a:bodyPr/>
                    <a:lstStyle/>
                    <a:p>
                      <a:pPr algn="ctr"/>
                      <a:br>
                        <a:rPr lang="en-IN" sz="1050">
                          <a:effectLst/>
                          <a:latin typeface="Calibri" panose="020F0502020204030204" pitchFamily="34" charset="0"/>
                        </a:rPr>
                      </a:br>
                      <a:endParaRPr lang="en-IN" sz="1050">
                        <a:effectLst/>
                        <a:latin typeface="Arial" panose="020B0604020202020204" pitchFamily="34" charset="0"/>
                      </a:endParaRPr>
                    </a:p>
                  </a:txBody>
                  <a:tcPr anchor="ctr"/>
                </a:tc>
                <a:tc>
                  <a:txBody>
                    <a:bodyPr/>
                    <a:lstStyle/>
                    <a:p>
                      <a:pPr algn="ctr"/>
                      <a:br>
                        <a:rPr lang="en-IN" sz="1050">
                          <a:effectLst/>
                          <a:latin typeface="Calibri" panose="020F0502020204030204" pitchFamily="34" charset="0"/>
                        </a:rPr>
                      </a:br>
                      <a:endParaRPr lang="en-IN" sz="1050">
                        <a:effectLst/>
                        <a:latin typeface="Arial" panose="020B0604020202020204" pitchFamily="34" charset="0"/>
                      </a:endParaRPr>
                    </a:p>
                  </a:txBody>
                  <a:tcPr anchor="ctr"/>
                </a:tc>
                <a:tc>
                  <a:txBody>
                    <a:bodyPr/>
                    <a:lstStyle/>
                    <a:p>
                      <a:pPr algn="ctr"/>
                      <a:r>
                        <a:rPr lang="en-IN" sz="1050">
                          <a:effectLst/>
                          <a:latin typeface="Calibri" panose="020F0502020204030204" pitchFamily="34" charset="0"/>
                        </a:rPr>
                        <a:t>1094</a:t>
                      </a:r>
                      <a:endParaRPr lang="en-IN" sz="1050">
                        <a:effectLst/>
                        <a:latin typeface="Arial" panose="020B0604020202020204" pitchFamily="34" charset="0"/>
                      </a:endParaRPr>
                    </a:p>
                  </a:txBody>
                  <a:tcPr anchor="ctr"/>
                </a:tc>
                <a:tc>
                  <a:txBody>
                    <a:bodyPr/>
                    <a:lstStyle/>
                    <a:p>
                      <a:pPr algn="ctr"/>
                      <a:br>
                        <a:rPr lang="en-IN" sz="1050">
                          <a:effectLst/>
                          <a:latin typeface="Calibri" panose="020F0502020204030204" pitchFamily="34" charset="0"/>
                        </a:rPr>
                      </a:br>
                      <a:endParaRPr lang="en-IN" sz="1050">
                        <a:effectLst/>
                        <a:latin typeface="Arial" panose="020B0604020202020204" pitchFamily="34" charset="0"/>
                      </a:endParaRPr>
                    </a:p>
                  </a:txBody>
                  <a:tcPr anchor="ctr"/>
                </a:tc>
                <a:tc>
                  <a:txBody>
                    <a:bodyPr/>
                    <a:lstStyle/>
                    <a:p>
                      <a:pPr algn="ctr"/>
                      <a:br>
                        <a:rPr lang="en-IN" sz="1050">
                          <a:effectLst/>
                          <a:latin typeface="Calibri" panose="020F0502020204030204" pitchFamily="34" charset="0"/>
                        </a:rPr>
                      </a:br>
                      <a:endParaRPr lang="en-IN" sz="1050">
                        <a:effectLst/>
                        <a:latin typeface="Arial" panose="020B0604020202020204" pitchFamily="34" charset="0"/>
                      </a:endParaRPr>
                    </a:p>
                  </a:txBody>
                  <a:tcPr anchor="ctr"/>
                </a:tc>
                <a:tc>
                  <a:txBody>
                    <a:bodyPr/>
                    <a:lstStyle/>
                    <a:p>
                      <a:pPr algn="ctr"/>
                      <a:br>
                        <a:rPr lang="en-IN" sz="1050" dirty="0">
                          <a:effectLst/>
                          <a:latin typeface="Calibri" panose="020F0502020204030204" pitchFamily="34" charset="0"/>
                        </a:rPr>
                      </a:br>
                      <a:endParaRPr lang="en-IN" sz="1050" dirty="0">
                        <a:effectLst/>
                        <a:latin typeface="Arial" panose="020B0604020202020204" pitchFamily="34" charset="0"/>
                      </a:endParaRPr>
                    </a:p>
                  </a:txBody>
                  <a:tcPr anchor="ctr"/>
                </a:tc>
                <a:extLst>
                  <a:ext uri="{0D108BD9-81ED-4DB2-BD59-A6C34878D82A}">
                    <a16:rowId xmlns:a16="http://schemas.microsoft.com/office/drawing/2014/main" val="312186472"/>
                  </a:ext>
                </a:extLst>
              </a:tr>
            </a:tbl>
          </a:graphicData>
        </a:graphic>
      </p:graphicFrame>
      <p:pic>
        <p:nvPicPr>
          <p:cNvPr id="4" name="Picture 3" descr="A screenshot of a map&#10;&#10;Description generated with very high confidence">
            <a:extLst>
              <a:ext uri="{FF2B5EF4-FFF2-40B4-BE49-F238E27FC236}">
                <a16:creationId xmlns:a16="http://schemas.microsoft.com/office/drawing/2014/main" id="{D97BAFC2-A5F5-4FB4-AA80-948F26E90130}"/>
              </a:ext>
            </a:extLst>
          </p:cNvPr>
          <p:cNvPicPr>
            <a:picLocks noChangeAspect="1"/>
          </p:cNvPicPr>
          <p:nvPr/>
        </p:nvPicPr>
        <p:blipFill>
          <a:blip r:embed="rId3"/>
          <a:stretch>
            <a:fillRect/>
          </a:stretch>
        </p:blipFill>
        <p:spPr>
          <a:xfrm>
            <a:off x="5980927" y="2651705"/>
            <a:ext cx="6050641" cy="3525156"/>
          </a:xfrm>
          <a:prstGeom prst="rect">
            <a:avLst/>
          </a:prstGeom>
        </p:spPr>
      </p:pic>
    </p:spTree>
    <p:extLst>
      <p:ext uri="{BB962C8B-B14F-4D97-AF65-F5344CB8AC3E}">
        <p14:creationId xmlns:p14="http://schemas.microsoft.com/office/powerpoint/2010/main" val="12847411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XYZ org. at a Glance</a:t>
            </a:r>
          </a:p>
        </p:txBody>
      </p:sp>
      <p:sp>
        <p:nvSpPr>
          <p:cNvPr id="3" name="Content Placeholder 2"/>
          <p:cNvSpPr>
            <a:spLocks noGrp="1"/>
          </p:cNvSpPr>
          <p:nvPr>
            <p:ph idx="1"/>
          </p:nvPr>
        </p:nvSpPr>
        <p:spPr/>
        <p:txBody>
          <a:bodyPr/>
          <a:lstStyle/>
          <a:p>
            <a:r>
              <a:rPr lang="en-GB" dirty="0"/>
              <a:t>4000 + employees</a:t>
            </a:r>
          </a:p>
          <a:p>
            <a:r>
              <a:rPr lang="en-GB" dirty="0"/>
              <a:t>Annual attrition rate close to 15%</a:t>
            </a:r>
          </a:p>
          <a:p>
            <a:r>
              <a:rPr lang="en-GB" dirty="0"/>
              <a:t>Attrition is high, and management is concerned</a:t>
            </a:r>
          </a:p>
        </p:txBody>
      </p:sp>
    </p:spTree>
    <p:extLst>
      <p:ext uri="{BB962C8B-B14F-4D97-AF65-F5344CB8AC3E}">
        <p14:creationId xmlns:p14="http://schemas.microsoft.com/office/powerpoint/2010/main" val="2720928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Model Assessment Summary </a:t>
            </a:r>
          </a:p>
        </p:txBody>
      </p:sp>
      <p:sp>
        <p:nvSpPr>
          <p:cNvPr id="3" name="Content Placeholder 2"/>
          <p:cNvSpPr>
            <a:spLocks noGrp="1"/>
          </p:cNvSpPr>
          <p:nvPr>
            <p:ph idx="1"/>
          </p:nvPr>
        </p:nvSpPr>
        <p:spPr/>
        <p:txBody>
          <a:bodyPr/>
          <a:lstStyle/>
          <a:p>
            <a:r>
              <a:rPr lang="en-GB" dirty="0"/>
              <a:t>The model has an increasing Gain and a decreasing Lift.</a:t>
            </a:r>
          </a:p>
          <a:p>
            <a:r>
              <a:rPr lang="en-GB" dirty="0"/>
              <a:t>The Model predicts more than 80% of the attritions within the 4</a:t>
            </a:r>
            <a:r>
              <a:rPr lang="en-GB" baseline="30000" dirty="0"/>
              <a:t>th</a:t>
            </a:r>
            <a:r>
              <a:rPr lang="en-GB" dirty="0"/>
              <a:t>  Decile with 75% accuracy.</a:t>
            </a:r>
          </a:p>
          <a:p>
            <a:r>
              <a:rPr lang="en-GB" dirty="0"/>
              <a:t> The KS statistic shows that the model is very good in distinguishing between employees who will leave the company and employees who won’t.</a:t>
            </a:r>
          </a:p>
        </p:txBody>
      </p:sp>
    </p:spTree>
    <p:extLst>
      <p:ext uri="{BB962C8B-B14F-4D97-AF65-F5344CB8AC3E}">
        <p14:creationId xmlns:p14="http://schemas.microsoft.com/office/powerpoint/2010/main" val="19596300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Final Predictors Correlations</a:t>
            </a:r>
          </a:p>
        </p:txBody>
      </p:sp>
      <p:graphicFrame>
        <p:nvGraphicFramePr>
          <p:cNvPr id="7" name="Content Placeholder 6">
            <a:extLst>
              <a:ext uri="{FF2B5EF4-FFF2-40B4-BE49-F238E27FC236}">
                <a16:creationId xmlns:a16="http://schemas.microsoft.com/office/drawing/2014/main" id="{A825E49B-79A9-4AE6-83A5-19D33723879F}"/>
              </a:ext>
            </a:extLst>
          </p:cNvPr>
          <p:cNvGraphicFramePr>
            <a:graphicFrameLocks noGrp="1"/>
          </p:cNvGraphicFramePr>
          <p:nvPr>
            <p:ph idx="1"/>
            <p:extLst>
              <p:ext uri="{D42A27DB-BD31-4B8C-83A1-F6EECF244321}">
                <p14:modId xmlns:p14="http://schemas.microsoft.com/office/powerpoint/2010/main" val="470336034"/>
              </p:ext>
            </p:extLst>
          </p:nvPr>
        </p:nvGraphicFramePr>
        <p:xfrm>
          <a:off x="819150" y="2222500"/>
          <a:ext cx="10553700" cy="4450080"/>
        </p:xfrm>
        <a:graphic>
          <a:graphicData uri="http://schemas.openxmlformats.org/drawingml/2006/table">
            <a:tbl>
              <a:tblPr firstRow="1" bandRow="1">
                <a:tableStyleId>{5C22544A-7EE6-4342-B048-85BDC9FD1C3A}</a:tableStyleId>
              </a:tblPr>
              <a:tblGrid>
                <a:gridCol w="5276850">
                  <a:extLst>
                    <a:ext uri="{9D8B030D-6E8A-4147-A177-3AD203B41FA5}">
                      <a16:colId xmlns:a16="http://schemas.microsoft.com/office/drawing/2014/main" val="2045050876"/>
                    </a:ext>
                  </a:extLst>
                </a:gridCol>
                <a:gridCol w="5276850">
                  <a:extLst>
                    <a:ext uri="{9D8B030D-6E8A-4147-A177-3AD203B41FA5}">
                      <a16:colId xmlns:a16="http://schemas.microsoft.com/office/drawing/2014/main" val="1148449057"/>
                    </a:ext>
                  </a:extLst>
                </a:gridCol>
              </a:tblGrid>
              <a:tr h="370840">
                <a:tc>
                  <a:txBody>
                    <a:bodyPr/>
                    <a:lstStyle/>
                    <a:p>
                      <a:pPr algn="l"/>
                      <a:r>
                        <a:rPr lang="en-IN" dirty="0">
                          <a:effectLst/>
                          <a:latin typeface="Arial" panose="020B0604020202020204" pitchFamily="34" charset="0"/>
                        </a:rPr>
                        <a:t>Column</a:t>
                      </a:r>
                    </a:p>
                  </a:txBody>
                  <a:tcPr anchor="ctr"/>
                </a:tc>
                <a:tc>
                  <a:txBody>
                    <a:bodyPr/>
                    <a:lstStyle/>
                    <a:p>
                      <a:pPr algn="l"/>
                      <a:r>
                        <a:rPr lang="en-IN">
                          <a:effectLst/>
                          <a:latin typeface="Arial" panose="020B0604020202020204" pitchFamily="34" charset="0"/>
                        </a:rPr>
                        <a:t>COR</a:t>
                      </a:r>
                    </a:p>
                  </a:txBody>
                  <a:tcPr anchor="ctr"/>
                </a:tc>
                <a:extLst>
                  <a:ext uri="{0D108BD9-81ED-4DB2-BD59-A6C34878D82A}">
                    <a16:rowId xmlns:a16="http://schemas.microsoft.com/office/drawing/2014/main" val="684825997"/>
                  </a:ext>
                </a:extLst>
              </a:tr>
              <a:tr h="370840">
                <a:tc>
                  <a:txBody>
                    <a:bodyPr/>
                    <a:lstStyle/>
                    <a:p>
                      <a:pPr algn="l"/>
                      <a:r>
                        <a:rPr lang="en-IN">
                          <a:effectLst/>
                          <a:latin typeface="Arial" panose="020B0604020202020204" pitchFamily="34" charset="0"/>
                        </a:rPr>
                        <a:t>NumCompaniesWorked</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0.04223153</a:t>
                      </a:r>
                      <a:endParaRPr lang="en-IN">
                        <a:effectLst/>
                        <a:latin typeface="Arial" panose="020B0604020202020204" pitchFamily="34" charset="0"/>
                      </a:endParaRPr>
                    </a:p>
                  </a:txBody>
                  <a:tcPr anchor="ctr"/>
                </a:tc>
                <a:extLst>
                  <a:ext uri="{0D108BD9-81ED-4DB2-BD59-A6C34878D82A}">
                    <a16:rowId xmlns:a16="http://schemas.microsoft.com/office/drawing/2014/main" val="4046555647"/>
                  </a:ext>
                </a:extLst>
              </a:tr>
              <a:tr h="370840">
                <a:tc>
                  <a:txBody>
                    <a:bodyPr/>
                    <a:lstStyle/>
                    <a:p>
                      <a:pPr algn="l"/>
                      <a:r>
                        <a:rPr lang="en-IN">
                          <a:effectLst/>
                          <a:latin typeface="Arial" panose="020B0604020202020204" pitchFamily="34" charset="0"/>
                        </a:rPr>
                        <a:t>TotalWorkingYears</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-0.1701114</a:t>
                      </a:r>
                      <a:endParaRPr lang="en-IN">
                        <a:effectLst/>
                        <a:latin typeface="Arial" panose="020B0604020202020204" pitchFamily="34" charset="0"/>
                      </a:endParaRPr>
                    </a:p>
                  </a:txBody>
                  <a:tcPr anchor="ctr"/>
                </a:tc>
                <a:extLst>
                  <a:ext uri="{0D108BD9-81ED-4DB2-BD59-A6C34878D82A}">
                    <a16:rowId xmlns:a16="http://schemas.microsoft.com/office/drawing/2014/main" val="376501810"/>
                  </a:ext>
                </a:extLst>
              </a:tr>
              <a:tr h="370840">
                <a:tc>
                  <a:txBody>
                    <a:bodyPr/>
                    <a:lstStyle/>
                    <a:p>
                      <a:pPr algn="l"/>
                      <a:r>
                        <a:rPr lang="en-IN">
                          <a:effectLst/>
                          <a:latin typeface="Arial" panose="020B0604020202020204" pitchFamily="34" charset="0"/>
                        </a:rPr>
                        <a:t>YearsSinceLastPromotion</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-0.03301878</a:t>
                      </a:r>
                      <a:endParaRPr lang="en-IN">
                        <a:effectLst/>
                        <a:latin typeface="Arial" panose="020B0604020202020204" pitchFamily="34" charset="0"/>
                      </a:endParaRPr>
                    </a:p>
                  </a:txBody>
                  <a:tcPr anchor="ctr"/>
                </a:tc>
                <a:extLst>
                  <a:ext uri="{0D108BD9-81ED-4DB2-BD59-A6C34878D82A}">
                    <a16:rowId xmlns:a16="http://schemas.microsoft.com/office/drawing/2014/main" val="3478058270"/>
                  </a:ext>
                </a:extLst>
              </a:tr>
              <a:tr h="370840">
                <a:tc>
                  <a:txBody>
                    <a:bodyPr/>
                    <a:lstStyle/>
                    <a:p>
                      <a:pPr algn="l"/>
                      <a:r>
                        <a:rPr lang="en-IN">
                          <a:effectLst/>
                          <a:latin typeface="Arial" panose="020B0604020202020204" pitchFamily="34" charset="0"/>
                        </a:rPr>
                        <a:t>YearswithCurrManager</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-0.1561993</a:t>
                      </a:r>
                      <a:endParaRPr lang="en-IN">
                        <a:effectLst/>
                        <a:latin typeface="Arial" panose="020B0604020202020204" pitchFamily="34" charset="0"/>
                      </a:endParaRPr>
                    </a:p>
                  </a:txBody>
                  <a:tcPr anchor="ctr"/>
                </a:tc>
                <a:extLst>
                  <a:ext uri="{0D108BD9-81ED-4DB2-BD59-A6C34878D82A}">
                    <a16:rowId xmlns:a16="http://schemas.microsoft.com/office/drawing/2014/main" val="223497643"/>
                  </a:ext>
                </a:extLst>
              </a:tr>
              <a:tr h="370840">
                <a:tc>
                  <a:txBody>
                    <a:bodyPr/>
                    <a:lstStyle/>
                    <a:p>
                      <a:pPr algn="l"/>
                      <a:r>
                        <a:rPr lang="en-IN">
                          <a:effectLst/>
                          <a:latin typeface="Arial" panose="020B0604020202020204" pitchFamily="34" charset="0"/>
                        </a:rPr>
                        <a:t>Over_time</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0.2304676</a:t>
                      </a:r>
                      <a:endParaRPr lang="en-IN">
                        <a:effectLst/>
                        <a:latin typeface="Arial" panose="020B0604020202020204" pitchFamily="34" charset="0"/>
                      </a:endParaRPr>
                    </a:p>
                  </a:txBody>
                  <a:tcPr anchor="ctr"/>
                </a:tc>
                <a:extLst>
                  <a:ext uri="{0D108BD9-81ED-4DB2-BD59-A6C34878D82A}">
                    <a16:rowId xmlns:a16="http://schemas.microsoft.com/office/drawing/2014/main" val="3430438183"/>
                  </a:ext>
                </a:extLst>
              </a:tr>
              <a:tr h="370840">
                <a:tc>
                  <a:txBody>
                    <a:bodyPr/>
                    <a:lstStyle/>
                    <a:p>
                      <a:pPr algn="l"/>
                      <a:r>
                        <a:rPr lang="en-IN">
                          <a:effectLst/>
                          <a:latin typeface="Arial" panose="020B0604020202020204" pitchFamily="34" charset="0"/>
                        </a:rPr>
                        <a:t>BusinessTravel.xTravel_Frequently</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0.1151428</a:t>
                      </a:r>
                      <a:endParaRPr lang="en-IN">
                        <a:effectLst/>
                        <a:latin typeface="Arial" panose="020B0604020202020204" pitchFamily="34" charset="0"/>
                      </a:endParaRPr>
                    </a:p>
                  </a:txBody>
                  <a:tcPr anchor="ctr"/>
                </a:tc>
                <a:extLst>
                  <a:ext uri="{0D108BD9-81ED-4DB2-BD59-A6C34878D82A}">
                    <a16:rowId xmlns:a16="http://schemas.microsoft.com/office/drawing/2014/main" val="1338038576"/>
                  </a:ext>
                </a:extLst>
              </a:tr>
              <a:tr h="370840">
                <a:tc>
                  <a:txBody>
                    <a:bodyPr/>
                    <a:lstStyle/>
                    <a:p>
                      <a:pPr algn="l"/>
                      <a:r>
                        <a:rPr lang="en-IN">
                          <a:effectLst/>
                          <a:latin typeface="Arial" panose="020B0604020202020204" pitchFamily="34" charset="0"/>
                        </a:rPr>
                        <a:t>JobRole.xManufacturing.Director</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-0.0457701</a:t>
                      </a:r>
                      <a:endParaRPr lang="en-IN">
                        <a:effectLst/>
                        <a:latin typeface="Arial" panose="020B0604020202020204" pitchFamily="34" charset="0"/>
                      </a:endParaRPr>
                    </a:p>
                  </a:txBody>
                  <a:tcPr anchor="ctr"/>
                </a:tc>
                <a:extLst>
                  <a:ext uri="{0D108BD9-81ED-4DB2-BD59-A6C34878D82A}">
                    <a16:rowId xmlns:a16="http://schemas.microsoft.com/office/drawing/2014/main" val="2981103806"/>
                  </a:ext>
                </a:extLst>
              </a:tr>
              <a:tr h="370840">
                <a:tc>
                  <a:txBody>
                    <a:bodyPr/>
                    <a:lstStyle/>
                    <a:p>
                      <a:pPr algn="l"/>
                      <a:r>
                        <a:rPr lang="en-IN">
                          <a:effectLst/>
                          <a:latin typeface="Arial" panose="020B0604020202020204" pitchFamily="34" charset="0"/>
                        </a:rPr>
                        <a:t>MaritalStatus.xSingle</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0.1754186</a:t>
                      </a:r>
                      <a:endParaRPr lang="en-IN">
                        <a:effectLst/>
                        <a:latin typeface="Arial" panose="020B0604020202020204" pitchFamily="34" charset="0"/>
                      </a:endParaRPr>
                    </a:p>
                  </a:txBody>
                  <a:tcPr anchor="ctr"/>
                </a:tc>
                <a:extLst>
                  <a:ext uri="{0D108BD9-81ED-4DB2-BD59-A6C34878D82A}">
                    <a16:rowId xmlns:a16="http://schemas.microsoft.com/office/drawing/2014/main" val="1162685709"/>
                  </a:ext>
                </a:extLst>
              </a:tr>
              <a:tr h="370840">
                <a:tc>
                  <a:txBody>
                    <a:bodyPr/>
                    <a:lstStyle/>
                    <a:p>
                      <a:pPr algn="l"/>
                      <a:r>
                        <a:rPr lang="en-IN">
                          <a:effectLst/>
                          <a:latin typeface="Arial" panose="020B0604020202020204" pitchFamily="34" charset="0"/>
                        </a:rPr>
                        <a:t>EnvironmentSatisfaction</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-0.1016252</a:t>
                      </a:r>
                      <a:endParaRPr lang="en-IN">
                        <a:effectLst/>
                        <a:latin typeface="Arial" panose="020B0604020202020204" pitchFamily="34" charset="0"/>
                      </a:endParaRPr>
                    </a:p>
                  </a:txBody>
                  <a:tcPr anchor="ctr"/>
                </a:tc>
                <a:extLst>
                  <a:ext uri="{0D108BD9-81ED-4DB2-BD59-A6C34878D82A}">
                    <a16:rowId xmlns:a16="http://schemas.microsoft.com/office/drawing/2014/main" val="1917462470"/>
                  </a:ext>
                </a:extLst>
              </a:tr>
              <a:tr h="370840">
                <a:tc>
                  <a:txBody>
                    <a:bodyPr/>
                    <a:lstStyle/>
                    <a:p>
                      <a:pPr algn="l"/>
                      <a:r>
                        <a:rPr lang="en-IN">
                          <a:effectLst/>
                          <a:latin typeface="Arial" panose="020B0604020202020204" pitchFamily="34" charset="0"/>
                        </a:rPr>
                        <a:t>JobSatisfaction</a:t>
                      </a:r>
                    </a:p>
                  </a:txBody>
                  <a:tcPr anchor="ctr"/>
                </a:tc>
                <a:tc>
                  <a:txBody>
                    <a:bodyPr/>
                    <a:lstStyle/>
                    <a:p>
                      <a:pPr algn="r"/>
                      <a:r>
                        <a:rPr lang="en-IN">
                          <a:effectLst/>
                          <a:latin typeface="Cumberland,Cumberland AMT,Courier New,Cousine,Liberation Mono,Nimbus Mono L,DejaVu Sans Mono,Bitstream Vera Sans Mono,Courier,Lucida Sans Typewriter,Lucida Typewriter,Monaco,Monospaced"/>
                        </a:rPr>
                        <a:t>-0.1030683</a:t>
                      </a:r>
                      <a:endParaRPr lang="en-IN">
                        <a:effectLst/>
                        <a:latin typeface="Arial" panose="020B0604020202020204" pitchFamily="34" charset="0"/>
                      </a:endParaRPr>
                    </a:p>
                  </a:txBody>
                  <a:tcPr anchor="ctr"/>
                </a:tc>
                <a:extLst>
                  <a:ext uri="{0D108BD9-81ED-4DB2-BD59-A6C34878D82A}">
                    <a16:rowId xmlns:a16="http://schemas.microsoft.com/office/drawing/2014/main" val="769573943"/>
                  </a:ext>
                </a:extLst>
              </a:tr>
              <a:tr h="370840">
                <a:tc>
                  <a:txBody>
                    <a:bodyPr/>
                    <a:lstStyle/>
                    <a:p>
                      <a:pPr algn="l"/>
                      <a:r>
                        <a:rPr lang="en-IN">
                          <a:effectLst/>
                          <a:latin typeface="Arial" panose="020B0604020202020204" pitchFamily="34" charset="0"/>
                        </a:rPr>
                        <a:t>WorkLifeBalance</a:t>
                      </a:r>
                    </a:p>
                  </a:txBody>
                  <a:tcPr anchor="ctr"/>
                </a:tc>
                <a:tc>
                  <a:txBody>
                    <a:bodyPr/>
                    <a:lstStyle/>
                    <a:p>
                      <a:pPr algn="r"/>
                      <a:r>
                        <a:rPr lang="en-IN" dirty="0">
                          <a:effectLst/>
                          <a:latin typeface="Cumberland,Cumberland AMT,Courier New,Cousine,Liberation Mono,Nimbus Mono L,DejaVu Sans Mono,Bitstream Vera Sans Mono,Courier,Lucida Sans Typewriter,Lucida Typewriter,Monaco,Monospaced"/>
                        </a:rPr>
                        <a:t>-0.06297476</a:t>
                      </a:r>
                      <a:endParaRPr lang="en-IN" dirty="0">
                        <a:effectLst/>
                        <a:latin typeface="Arial" panose="020B0604020202020204" pitchFamily="34" charset="0"/>
                      </a:endParaRPr>
                    </a:p>
                  </a:txBody>
                  <a:tcPr anchor="ctr"/>
                </a:tc>
                <a:extLst>
                  <a:ext uri="{0D108BD9-81ED-4DB2-BD59-A6C34878D82A}">
                    <a16:rowId xmlns:a16="http://schemas.microsoft.com/office/drawing/2014/main" val="3422547248"/>
                  </a:ext>
                </a:extLst>
              </a:tr>
            </a:tbl>
          </a:graphicData>
        </a:graphic>
      </p:graphicFrame>
    </p:spTree>
    <p:extLst>
      <p:ext uri="{BB962C8B-B14F-4D97-AF65-F5344CB8AC3E}">
        <p14:creationId xmlns:p14="http://schemas.microsoft.com/office/powerpoint/2010/main" val="3994255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Recommendations</a:t>
            </a:r>
          </a:p>
        </p:txBody>
      </p:sp>
      <p:sp>
        <p:nvSpPr>
          <p:cNvPr id="3" name="Content Placeholder 2"/>
          <p:cNvSpPr>
            <a:spLocks noGrp="1"/>
          </p:cNvSpPr>
          <p:nvPr>
            <p:ph idx="1"/>
          </p:nvPr>
        </p:nvSpPr>
        <p:spPr/>
        <p:txBody>
          <a:bodyPr/>
          <a:lstStyle/>
          <a:p>
            <a:r>
              <a:rPr lang="en-GB" dirty="0"/>
              <a:t>Environment Satisfaction, Job Satisfaction and Work life balance, the better these are for employees the less are their chances of leaving the company.</a:t>
            </a:r>
          </a:p>
          <a:p>
            <a:r>
              <a:rPr lang="en-GB" dirty="0"/>
              <a:t>The more an employee works overtime on an average the more are the chances that he/she will leave the company.</a:t>
            </a:r>
          </a:p>
          <a:p>
            <a:r>
              <a:rPr lang="en-GB" dirty="0"/>
              <a:t>If an employee works with the same manager for a longer period of time the lesser are the chances that employee will leave the company.</a:t>
            </a:r>
          </a:p>
          <a:p>
            <a:r>
              <a:rPr lang="en-GB" dirty="0"/>
              <a:t>Hire people with more experience as they are less likely to leave the company. But if the person has worked in many companies then the chances that he/she will leave the company increases.</a:t>
            </a:r>
          </a:p>
          <a:p>
            <a:r>
              <a:rPr lang="en-GB" dirty="0"/>
              <a:t>Employees who are unmarried are prone to leaving the company.</a:t>
            </a:r>
          </a:p>
        </p:txBody>
      </p:sp>
    </p:spTree>
    <p:extLst>
      <p:ext uri="{BB962C8B-B14F-4D97-AF65-F5344CB8AC3E}">
        <p14:creationId xmlns:p14="http://schemas.microsoft.com/office/powerpoint/2010/main" val="5491832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Thank you </a:t>
            </a:r>
          </a:p>
        </p:txBody>
      </p:sp>
    </p:spTree>
    <p:extLst>
      <p:ext uri="{BB962C8B-B14F-4D97-AF65-F5344CB8AC3E}">
        <p14:creationId xmlns:p14="http://schemas.microsoft.com/office/powerpoint/2010/main" val="15063157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Our Approach</a:t>
            </a:r>
          </a:p>
        </p:txBody>
      </p:sp>
      <p:sp>
        <p:nvSpPr>
          <p:cNvPr id="3" name="Content Placeholder 2"/>
          <p:cNvSpPr>
            <a:spLocks noGrp="1"/>
          </p:cNvSpPr>
          <p:nvPr>
            <p:ph idx="1"/>
          </p:nvPr>
        </p:nvSpPr>
        <p:spPr>
          <a:xfrm>
            <a:off x="512956" y="2230244"/>
            <a:ext cx="11187977" cy="4304371"/>
          </a:xfrm>
        </p:spPr>
        <p:txBody>
          <a:bodyPr numCol="2" spcCol="360000">
            <a:normAutofit fontScale="77500" lnSpcReduction="20000"/>
          </a:bodyPr>
          <a:lstStyle/>
          <a:p>
            <a:pPr>
              <a:lnSpc>
                <a:spcPct val="160000"/>
              </a:lnSpc>
              <a:buFont typeface="+mj-lt"/>
              <a:buAutoNum type="arabicPeriod"/>
            </a:pPr>
            <a:r>
              <a:rPr lang="en-GB" dirty="0"/>
              <a:t>Problem Definition </a:t>
            </a:r>
            <a:r>
              <a:rPr lang="mr-IN" dirty="0"/>
              <a:t>–</a:t>
            </a:r>
            <a:r>
              <a:rPr lang="en-GB" dirty="0"/>
              <a:t> “Higher Attrition Rate”</a:t>
            </a:r>
          </a:p>
          <a:p>
            <a:pPr>
              <a:lnSpc>
                <a:spcPct val="160000"/>
              </a:lnSpc>
              <a:buFont typeface="+mj-lt"/>
              <a:buAutoNum type="arabicPeriod"/>
            </a:pPr>
            <a:r>
              <a:rPr lang="en-GB" dirty="0"/>
              <a:t>Understanding Objectives and expectations</a:t>
            </a:r>
          </a:p>
          <a:p>
            <a:pPr>
              <a:lnSpc>
                <a:spcPct val="160000"/>
              </a:lnSpc>
              <a:buFont typeface="+mj-lt"/>
              <a:buAutoNum type="arabicPeriod"/>
            </a:pPr>
            <a:r>
              <a:rPr lang="en-GB" dirty="0"/>
              <a:t>Data collection, import in Platform and  Data Understanding </a:t>
            </a:r>
          </a:p>
          <a:p>
            <a:pPr>
              <a:lnSpc>
                <a:spcPct val="160000"/>
              </a:lnSpc>
              <a:buFont typeface="+mj-lt"/>
              <a:buAutoNum type="arabicPeriod"/>
            </a:pPr>
            <a:r>
              <a:rPr lang="en-GB" dirty="0"/>
              <a:t>Our Assumptions</a:t>
            </a:r>
          </a:p>
          <a:p>
            <a:pPr>
              <a:lnSpc>
                <a:spcPct val="160000"/>
              </a:lnSpc>
              <a:buFont typeface="+mj-lt"/>
              <a:buAutoNum type="arabicPeriod"/>
            </a:pPr>
            <a:r>
              <a:rPr lang="en-GB" dirty="0"/>
              <a:t>Data Cleaning and creation of derived metrics, if any</a:t>
            </a:r>
          </a:p>
          <a:p>
            <a:pPr>
              <a:lnSpc>
                <a:spcPct val="160000"/>
              </a:lnSpc>
              <a:buFont typeface="+mj-lt"/>
              <a:buAutoNum type="arabicPeriod"/>
            </a:pPr>
            <a:r>
              <a:rPr lang="en-GB" dirty="0"/>
              <a:t>Conducting Exploratory Data analysis along with relevant Data preparation</a:t>
            </a:r>
          </a:p>
          <a:p>
            <a:pPr>
              <a:lnSpc>
                <a:spcPct val="160000"/>
              </a:lnSpc>
              <a:buFont typeface="+mj-lt"/>
              <a:buAutoNum type="arabicPeriod"/>
            </a:pPr>
            <a:r>
              <a:rPr lang="en-GB" dirty="0"/>
              <a:t>Collating Data in a Master File for Model Development </a:t>
            </a:r>
          </a:p>
          <a:p>
            <a:pPr>
              <a:lnSpc>
                <a:spcPct val="160000"/>
              </a:lnSpc>
              <a:buFont typeface="+mj-lt"/>
              <a:buAutoNum type="arabicPeriod"/>
            </a:pPr>
            <a:r>
              <a:rPr lang="en-GB" dirty="0"/>
              <a:t>Identifying Predictor and Response Variables</a:t>
            </a:r>
          </a:p>
          <a:p>
            <a:pPr>
              <a:lnSpc>
                <a:spcPct val="160000"/>
              </a:lnSpc>
              <a:buFont typeface="+mj-lt"/>
              <a:buAutoNum type="arabicPeriod"/>
            </a:pPr>
            <a:r>
              <a:rPr lang="en-GB" dirty="0"/>
              <a:t>Splitting Data in to Training and Test Data set randomly</a:t>
            </a:r>
          </a:p>
          <a:p>
            <a:pPr>
              <a:lnSpc>
                <a:spcPct val="160000"/>
              </a:lnSpc>
              <a:buFont typeface="+mj-lt"/>
              <a:buAutoNum type="arabicPeriod"/>
            </a:pPr>
            <a:r>
              <a:rPr lang="en-GB" dirty="0"/>
              <a:t>Developing the model based on training set</a:t>
            </a:r>
          </a:p>
          <a:p>
            <a:pPr>
              <a:lnSpc>
                <a:spcPct val="160000"/>
              </a:lnSpc>
              <a:buFont typeface="+mj-lt"/>
              <a:buAutoNum type="arabicPeriod"/>
            </a:pPr>
            <a:r>
              <a:rPr lang="en-GB" dirty="0"/>
              <a:t> Fine Tuning the model without overfitting</a:t>
            </a:r>
          </a:p>
          <a:p>
            <a:pPr>
              <a:lnSpc>
                <a:spcPct val="160000"/>
              </a:lnSpc>
              <a:buFont typeface="+mj-lt"/>
              <a:buAutoNum type="arabicPeriod"/>
            </a:pPr>
            <a:r>
              <a:rPr lang="en-GB" dirty="0"/>
              <a:t>Selection of most appropriate model based on algorithm and Statistical criterion</a:t>
            </a:r>
          </a:p>
          <a:p>
            <a:pPr>
              <a:lnSpc>
                <a:spcPct val="160000"/>
              </a:lnSpc>
              <a:buFont typeface="+mj-lt"/>
              <a:buAutoNum type="arabicPeriod"/>
            </a:pPr>
            <a:r>
              <a:rPr lang="en-GB" dirty="0"/>
              <a:t>Prediction from test set</a:t>
            </a:r>
          </a:p>
          <a:p>
            <a:pPr>
              <a:lnSpc>
                <a:spcPct val="160000"/>
              </a:lnSpc>
              <a:buFont typeface="+mj-lt"/>
              <a:buAutoNum type="arabicPeriod"/>
            </a:pPr>
            <a:r>
              <a:rPr lang="en-GB" dirty="0"/>
              <a:t>Assessment of Quality of Prediction of Response Variable</a:t>
            </a:r>
          </a:p>
          <a:p>
            <a:pPr>
              <a:lnSpc>
                <a:spcPct val="160000"/>
              </a:lnSpc>
              <a:buFont typeface="+mj-lt"/>
              <a:buAutoNum type="arabicPeriod"/>
            </a:pPr>
            <a:r>
              <a:rPr lang="en-GB" dirty="0"/>
              <a:t>Final Recommendations</a:t>
            </a:r>
          </a:p>
          <a:p>
            <a:pPr>
              <a:lnSpc>
                <a:spcPct val="160000"/>
              </a:lnSpc>
              <a:buFont typeface="+mj-lt"/>
              <a:buAutoNum type="arabicPeriod"/>
            </a:pPr>
            <a:endParaRPr lang="en-GB" dirty="0"/>
          </a:p>
          <a:p>
            <a:pPr>
              <a:lnSpc>
                <a:spcPct val="160000"/>
              </a:lnSpc>
            </a:pPr>
            <a:endParaRPr lang="en-GB" dirty="0"/>
          </a:p>
        </p:txBody>
      </p:sp>
    </p:spTree>
    <p:extLst>
      <p:ext uri="{BB962C8B-B14F-4D97-AF65-F5344CB8AC3E}">
        <p14:creationId xmlns:p14="http://schemas.microsoft.com/office/powerpoint/2010/main" val="6493324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Why concern?</a:t>
            </a:r>
          </a:p>
        </p:txBody>
      </p:sp>
      <p:sp>
        <p:nvSpPr>
          <p:cNvPr id="3" name="Content Placeholder 2"/>
          <p:cNvSpPr>
            <a:spLocks noGrp="1"/>
          </p:cNvSpPr>
          <p:nvPr>
            <p:ph idx="1"/>
          </p:nvPr>
        </p:nvSpPr>
        <p:spPr/>
        <p:txBody>
          <a:bodyPr/>
          <a:lstStyle/>
          <a:p>
            <a:r>
              <a:rPr lang="en-GB" dirty="0"/>
              <a:t>High attrition results in </a:t>
            </a:r>
          </a:p>
          <a:p>
            <a:pPr lvl="2"/>
            <a:r>
              <a:rPr lang="en-GB" dirty="0"/>
              <a:t>Project delays</a:t>
            </a:r>
          </a:p>
          <a:p>
            <a:pPr lvl="2"/>
            <a:r>
              <a:rPr lang="en-GB" dirty="0"/>
              <a:t>Missing Deadlines and loss of business</a:t>
            </a:r>
          </a:p>
          <a:p>
            <a:pPr lvl="2"/>
            <a:r>
              <a:rPr lang="en-GB" dirty="0"/>
              <a:t>Loss of reputation among accounts</a:t>
            </a:r>
          </a:p>
          <a:p>
            <a:pPr lvl="2"/>
            <a:r>
              <a:rPr lang="en-GB" dirty="0"/>
              <a:t>Increased new recruitment cost and high HR department overheads</a:t>
            </a:r>
          </a:p>
          <a:p>
            <a:pPr lvl="2"/>
            <a:r>
              <a:rPr lang="en-GB" dirty="0"/>
              <a:t>Further additional Training and Development expenses </a:t>
            </a:r>
          </a:p>
          <a:p>
            <a:pPr lvl="2"/>
            <a:r>
              <a:rPr lang="en-GB" dirty="0"/>
              <a:t>Negative motivation levels among current employees</a:t>
            </a:r>
          </a:p>
        </p:txBody>
      </p:sp>
    </p:spTree>
    <p:extLst>
      <p:ext uri="{BB962C8B-B14F-4D97-AF65-F5344CB8AC3E}">
        <p14:creationId xmlns:p14="http://schemas.microsoft.com/office/powerpoint/2010/main" val="937268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Why HR Analytics Intervention</a:t>
            </a:r>
          </a:p>
        </p:txBody>
      </p:sp>
      <p:sp>
        <p:nvSpPr>
          <p:cNvPr id="3" name="Content Placeholder 2"/>
          <p:cNvSpPr>
            <a:spLocks noGrp="1"/>
          </p:cNvSpPr>
          <p:nvPr>
            <p:ph idx="1"/>
          </p:nvPr>
        </p:nvSpPr>
        <p:spPr/>
        <p:txBody>
          <a:bodyPr/>
          <a:lstStyle/>
          <a:p>
            <a:r>
              <a:rPr lang="en-GB" dirty="0"/>
              <a:t>To understand </a:t>
            </a:r>
          </a:p>
          <a:p>
            <a:pPr lvl="2">
              <a:buFont typeface="Wingdings" charset="2"/>
              <a:buChar char="ü"/>
            </a:pPr>
            <a:r>
              <a:rPr lang="en-GB" dirty="0"/>
              <a:t>Factors to focus on for curbing attrition rate from growing</a:t>
            </a:r>
          </a:p>
          <a:p>
            <a:pPr lvl="2">
              <a:buFont typeface="Wingdings" charset="2"/>
              <a:buChar char="ü"/>
            </a:pPr>
            <a:r>
              <a:rPr lang="en-GB" dirty="0"/>
              <a:t>What changes are to be made in workplace environment to minimise attrition</a:t>
            </a:r>
          </a:p>
          <a:p>
            <a:pPr lvl="2">
              <a:buFont typeface="Wingdings" charset="2"/>
              <a:buChar char="ü"/>
            </a:pPr>
            <a:r>
              <a:rPr lang="en-GB" dirty="0"/>
              <a:t>Priorities among factors attributing high attrition to attend them immediately.</a:t>
            </a:r>
          </a:p>
          <a:p>
            <a:endParaRPr lang="en-GB" dirty="0"/>
          </a:p>
          <a:p>
            <a:pPr lvl="2"/>
            <a:endParaRPr lang="en-GB" dirty="0"/>
          </a:p>
          <a:p>
            <a:pPr lvl="2"/>
            <a:endParaRPr lang="en-GB" dirty="0"/>
          </a:p>
          <a:p>
            <a:pPr marL="0" indent="0" algn="ctr">
              <a:buNone/>
            </a:pPr>
            <a:r>
              <a:rPr lang="en-GB" dirty="0"/>
              <a:t>As a top rated analytics talent in the firm, this assignment has been bestowed on us.</a:t>
            </a:r>
          </a:p>
        </p:txBody>
      </p:sp>
    </p:spTree>
    <p:extLst>
      <p:ext uri="{BB962C8B-B14F-4D97-AF65-F5344CB8AC3E}">
        <p14:creationId xmlns:p14="http://schemas.microsoft.com/office/powerpoint/2010/main" val="13424334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Assignment Objectives</a:t>
            </a:r>
          </a:p>
        </p:txBody>
      </p:sp>
      <p:sp>
        <p:nvSpPr>
          <p:cNvPr id="3" name="Content Placeholder 2"/>
          <p:cNvSpPr>
            <a:spLocks noGrp="1"/>
          </p:cNvSpPr>
          <p:nvPr>
            <p:ph idx="1"/>
          </p:nvPr>
        </p:nvSpPr>
        <p:spPr/>
        <p:txBody>
          <a:bodyPr/>
          <a:lstStyle/>
          <a:p>
            <a:r>
              <a:rPr lang="en-GB" dirty="0"/>
              <a:t>Developing a model of the ”Probability of Attrition”</a:t>
            </a:r>
          </a:p>
          <a:p>
            <a:r>
              <a:rPr lang="en-GB" dirty="0"/>
              <a:t>Method for designing model - Logistic Regression</a:t>
            </a:r>
          </a:p>
        </p:txBody>
      </p:sp>
    </p:spTree>
    <p:extLst>
      <p:ext uri="{BB962C8B-B14F-4D97-AF65-F5344CB8AC3E}">
        <p14:creationId xmlns:p14="http://schemas.microsoft.com/office/powerpoint/2010/main" val="1541596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Deliverables </a:t>
            </a:r>
          </a:p>
        </p:txBody>
      </p:sp>
      <p:sp>
        <p:nvSpPr>
          <p:cNvPr id="3" name="Content Placeholder 2"/>
          <p:cNvSpPr>
            <a:spLocks noGrp="1"/>
          </p:cNvSpPr>
          <p:nvPr>
            <p:ph idx="1"/>
          </p:nvPr>
        </p:nvSpPr>
        <p:spPr/>
        <p:txBody>
          <a:bodyPr/>
          <a:lstStyle/>
          <a:p>
            <a:r>
              <a:rPr lang="en-GB" dirty="0"/>
              <a:t>The Attrition Probability Model based on logistic regression, which will help attaining results to </a:t>
            </a:r>
          </a:p>
          <a:p>
            <a:pPr lvl="2"/>
            <a:r>
              <a:rPr lang="en-GB" dirty="0"/>
              <a:t>Understand major drivers (factors) for high attrition rate</a:t>
            </a:r>
          </a:p>
          <a:p>
            <a:pPr lvl="2"/>
            <a:r>
              <a:rPr lang="en-GB" dirty="0"/>
              <a:t>What fine tuning is required in workplace settings, to keep the employees from quitting. </a:t>
            </a:r>
          </a:p>
          <a:p>
            <a:endParaRPr lang="en-GB" dirty="0"/>
          </a:p>
        </p:txBody>
      </p:sp>
    </p:spTree>
    <p:extLst>
      <p:ext uri="{BB962C8B-B14F-4D97-AF65-F5344CB8AC3E}">
        <p14:creationId xmlns:p14="http://schemas.microsoft.com/office/powerpoint/2010/main" val="3289057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Data Gathered</a:t>
            </a:r>
          </a:p>
        </p:txBody>
      </p:sp>
      <p:sp>
        <p:nvSpPr>
          <p:cNvPr id="3" name="Content Placeholder 2"/>
          <p:cNvSpPr>
            <a:spLocks noGrp="1"/>
          </p:cNvSpPr>
          <p:nvPr>
            <p:ph idx="1"/>
          </p:nvPr>
        </p:nvSpPr>
        <p:spPr>
          <a:xfrm>
            <a:off x="810000" y="2560322"/>
            <a:ext cx="10554574" cy="4768948"/>
          </a:xfrm>
        </p:spPr>
        <p:txBody>
          <a:bodyPr>
            <a:normAutofit/>
          </a:bodyPr>
          <a:lstStyle/>
          <a:p>
            <a:pPr>
              <a:buFont typeface="+mj-lt"/>
              <a:buAutoNum type="arabicPeriod"/>
            </a:pPr>
            <a:r>
              <a:rPr lang="en-GB" dirty="0"/>
              <a:t>The Manager Survey Data </a:t>
            </a:r>
            <a:r>
              <a:rPr lang="mr-IN" dirty="0"/>
              <a:t>–</a:t>
            </a:r>
            <a:r>
              <a:rPr lang="en-US" dirty="0"/>
              <a:t> Collected from a company wide survey.</a:t>
            </a:r>
          </a:p>
          <a:p>
            <a:pPr>
              <a:buFont typeface="+mj-lt"/>
              <a:buAutoNum type="arabicPeriod"/>
            </a:pPr>
            <a:r>
              <a:rPr lang="en-GB" dirty="0"/>
              <a:t>The Employee Survey Data </a:t>
            </a:r>
            <a:r>
              <a:rPr lang="mr-IN" dirty="0"/>
              <a:t>–</a:t>
            </a:r>
            <a:r>
              <a:rPr lang="en-US" dirty="0"/>
              <a:t> Collected from a company wide survey.</a:t>
            </a:r>
          </a:p>
          <a:p>
            <a:pPr>
              <a:buFont typeface="+mj-lt"/>
              <a:buAutoNum type="arabicPeriod" startAt="3"/>
            </a:pPr>
            <a:r>
              <a:rPr lang="en-GB" dirty="0"/>
              <a:t>In-Time Data </a:t>
            </a:r>
            <a:r>
              <a:rPr lang="mr-IN" dirty="0"/>
              <a:t>–</a:t>
            </a:r>
            <a:r>
              <a:rPr lang="en-US" dirty="0"/>
              <a:t> Collected from company’s attendance Log sheet/ Machine</a:t>
            </a:r>
          </a:p>
          <a:p>
            <a:pPr>
              <a:buFont typeface="+mj-lt"/>
              <a:buAutoNum type="arabicPeriod" startAt="3"/>
            </a:pPr>
            <a:r>
              <a:rPr lang="en-GB" dirty="0"/>
              <a:t>Out </a:t>
            </a:r>
            <a:r>
              <a:rPr lang="mr-IN" dirty="0"/>
              <a:t>–</a:t>
            </a:r>
            <a:r>
              <a:rPr lang="en-GB" dirty="0"/>
              <a:t> Time Data </a:t>
            </a:r>
            <a:r>
              <a:rPr lang="mr-IN" dirty="0"/>
              <a:t>–</a:t>
            </a:r>
            <a:r>
              <a:rPr lang="en-US" dirty="0"/>
              <a:t> Collected from company’s attendance Log sheet/ Machine</a:t>
            </a:r>
          </a:p>
          <a:p>
            <a:pPr>
              <a:buFont typeface="+mj-lt"/>
              <a:buAutoNum type="arabicPeriod" startAt="3"/>
            </a:pPr>
            <a:r>
              <a:rPr lang="en-GB" sz="1800" dirty="0"/>
              <a:t>General Data </a:t>
            </a:r>
            <a:r>
              <a:rPr lang="mr-IN" sz="1800" dirty="0"/>
              <a:t>–</a:t>
            </a:r>
            <a:r>
              <a:rPr lang="en-US" sz="1800" dirty="0"/>
              <a:t> General data includes employee wide their personal data  along with education and their satisfaction level for association with XYZ org, etc.  This data has following fields</a:t>
            </a:r>
          </a:p>
          <a:p>
            <a:pPr marL="1371600" lvl="3" indent="0">
              <a:buNone/>
            </a:pPr>
            <a:endParaRPr lang="en-US" sz="1600" dirty="0"/>
          </a:p>
          <a:p>
            <a:pPr>
              <a:buFont typeface="+mj-lt"/>
              <a:buAutoNum type="arabicPeriod"/>
            </a:pPr>
            <a:endParaRPr lang="en-GB" dirty="0"/>
          </a:p>
          <a:p>
            <a:pPr>
              <a:buFont typeface="+mj-lt"/>
              <a:buAutoNum type="arabicPeriod"/>
            </a:pPr>
            <a:endParaRPr lang="en-GB" dirty="0"/>
          </a:p>
          <a:p>
            <a:pPr lvl="2">
              <a:buFont typeface="+mj-lt"/>
              <a:buAutoNum type="arabicPeriod"/>
            </a:pPr>
            <a:endParaRPr lang="en-GB" dirty="0"/>
          </a:p>
        </p:txBody>
      </p:sp>
    </p:spTree>
    <p:extLst>
      <p:ext uri="{BB962C8B-B14F-4D97-AF65-F5344CB8AC3E}">
        <p14:creationId xmlns:p14="http://schemas.microsoft.com/office/powerpoint/2010/main" val="1987957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err="1"/>
              <a:t>Rstudio</a:t>
            </a:r>
            <a:endParaRPr lang="en-GB" dirty="0"/>
          </a:p>
        </p:txBody>
      </p:sp>
      <p:sp>
        <p:nvSpPr>
          <p:cNvPr id="3" name="Text Placeholder 2"/>
          <p:cNvSpPr>
            <a:spLocks noGrp="1"/>
          </p:cNvSpPr>
          <p:nvPr>
            <p:ph type="body" idx="1"/>
          </p:nvPr>
        </p:nvSpPr>
        <p:spPr/>
        <p:txBody>
          <a:bodyPr/>
          <a:lstStyle/>
          <a:p>
            <a:r>
              <a:rPr lang="en-GB" dirty="0"/>
              <a:t>Data Import and basic understanding</a:t>
            </a:r>
          </a:p>
        </p:txBody>
      </p:sp>
      <p:sp>
        <p:nvSpPr>
          <p:cNvPr id="4" name="Text Placeholder 3"/>
          <p:cNvSpPr>
            <a:spLocks noGrp="1"/>
          </p:cNvSpPr>
          <p:nvPr>
            <p:ph type="body" sz="quarter" idx="16"/>
          </p:nvPr>
        </p:nvSpPr>
        <p:spPr/>
        <p:txBody>
          <a:bodyPr>
            <a:normAutofit/>
          </a:bodyPr>
          <a:lstStyle/>
          <a:p>
            <a:pPr marL="457200" indent="-457200">
              <a:buFont typeface="+mj-lt"/>
              <a:buAutoNum type="arabicPeriod"/>
            </a:pPr>
            <a:r>
              <a:rPr lang="en-GB" sz="2000" dirty="0"/>
              <a:t>All the five tables have been imported in </a:t>
            </a:r>
            <a:r>
              <a:rPr lang="en-GB" sz="2000" dirty="0" err="1"/>
              <a:t>Rstudio</a:t>
            </a:r>
            <a:r>
              <a:rPr lang="en-GB" sz="2000" dirty="0"/>
              <a:t>.</a:t>
            </a:r>
          </a:p>
          <a:p>
            <a:pPr marL="457200" indent="-457200">
              <a:buFont typeface="+mj-lt"/>
              <a:buAutoNum type="arabicPeriod"/>
            </a:pPr>
            <a:endParaRPr lang="en-GB" sz="2000" dirty="0"/>
          </a:p>
          <a:p>
            <a:pPr marL="457200" indent="-457200">
              <a:buFont typeface="+mj-lt"/>
              <a:buAutoNum type="arabicPeriod"/>
            </a:pPr>
            <a:r>
              <a:rPr lang="en-GB" sz="2000" dirty="0"/>
              <a:t>Data has been directly viewed in to grab basic understanding, and</a:t>
            </a:r>
          </a:p>
          <a:p>
            <a:pPr marL="457200" indent="-457200">
              <a:buFont typeface="+mj-lt"/>
              <a:buAutoNum type="arabicPeriod"/>
            </a:pPr>
            <a:endParaRPr lang="en-GB" sz="2000" dirty="0"/>
          </a:p>
          <a:p>
            <a:pPr marL="457200" indent="-457200">
              <a:buFont typeface="+mj-lt"/>
              <a:buAutoNum type="arabicPeriod"/>
            </a:pPr>
            <a:r>
              <a:rPr lang="en-GB" sz="2000" dirty="0"/>
              <a:t>Necessary assumptions for data cleaning and handling are made</a:t>
            </a:r>
          </a:p>
        </p:txBody>
      </p:sp>
    </p:spTree>
    <p:extLst>
      <p:ext uri="{BB962C8B-B14F-4D97-AF65-F5344CB8AC3E}">
        <p14:creationId xmlns:p14="http://schemas.microsoft.com/office/powerpoint/2010/main" val="19612114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Quotable</Template>
  <TotalTime>673</TotalTime>
  <Words>1479</Words>
  <Application>Microsoft Office PowerPoint</Application>
  <PresentationFormat>Widescreen</PresentationFormat>
  <Paragraphs>378</Paragraphs>
  <Slides>23</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Arial</vt:lpstr>
      <vt:lpstr>Calibri</vt:lpstr>
      <vt:lpstr>Century Gothic</vt:lpstr>
      <vt:lpstr>Cumberland,Cumberland AMT,Courier New,Cousine,Liberation Mono,Nimbus Mono L,DejaVu Sans Mono,Bitstream Vera Sans Mono,Courier,Lucida Sans Typewriter,Lucida Typewriter,Monaco,Monospaced</vt:lpstr>
      <vt:lpstr>Mangal</vt:lpstr>
      <vt:lpstr>Wingdings</vt:lpstr>
      <vt:lpstr>Wingdings 2</vt:lpstr>
      <vt:lpstr>Quotable</vt:lpstr>
      <vt:lpstr>HR Analytics Case</vt:lpstr>
      <vt:lpstr>XYZ org. at a Glance</vt:lpstr>
      <vt:lpstr>Our Approach</vt:lpstr>
      <vt:lpstr>Why concern?</vt:lpstr>
      <vt:lpstr>Why HR Analytics Intervention</vt:lpstr>
      <vt:lpstr>Assignment Objectives</vt:lpstr>
      <vt:lpstr>Deliverables </vt:lpstr>
      <vt:lpstr>The Data Gathered</vt:lpstr>
      <vt:lpstr>Rstudio</vt:lpstr>
      <vt:lpstr>Assumptions </vt:lpstr>
      <vt:lpstr>Data Cleaning and Derived Metrics</vt:lpstr>
      <vt:lpstr>Designing Derived Metrics</vt:lpstr>
      <vt:lpstr>Data preparation and related EDA</vt:lpstr>
      <vt:lpstr>Our Response variable is “Attrition” (1 == Yes, &amp; 0 == No)</vt:lpstr>
      <vt:lpstr>Approach for logistic regression</vt:lpstr>
      <vt:lpstr>Final Logistic Regression Model</vt:lpstr>
      <vt:lpstr>Prediction based on final model </vt:lpstr>
      <vt:lpstr>Model Assessment (GAIN &amp; LIFT charts)</vt:lpstr>
      <vt:lpstr>Model Assessment (KSS)</vt:lpstr>
      <vt:lpstr>Model Assessment Summary </vt:lpstr>
      <vt:lpstr>Final Predictors Correlations</vt:lpstr>
      <vt:lpstr>Recommendations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HR Analytics Case</dc:title>
  <dc:creator>Nikhil Tiwari</dc:creator>
  <cp:lastModifiedBy>Naveen Masali</cp:lastModifiedBy>
  <cp:revision>46</cp:revision>
  <dcterms:created xsi:type="dcterms:W3CDTF">2017-08-19T19:33:40Z</dcterms:created>
  <dcterms:modified xsi:type="dcterms:W3CDTF">2017-08-20T16:56:11Z</dcterms:modified>
</cp:coreProperties>
</file>

<file path=docProps/thumbnail.jpeg>
</file>